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wmf" ContentType="image/x-w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347" r:id="rId3"/>
    <p:sldId id="260" r:id="rId5"/>
    <p:sldId id="393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394" r:id="rId16"/>
    <p:sldId id="39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8" r:id="rId29"/>
    <p:sldId id="284" r:id="rId30"/>
    <p:sldId id="285" r:id="rId31"/>
    <p:sldId id="286" r:id="rId32"/>
    <p:sldId id="287" r:id="rId33"/>
    <p:sldId id="289" r:id="rId34"/>
    <p:sldId id="307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92" r:id="rId52"/>
  </p:sldIdLst>
  <p:sldSz cx="9144000" cy="6858000" type="screen4x3"/>
  <p:notesSz cx="7315200" cy="9601200"/>
  <p:defaultTextStyle>
    <a:defPPr>
      <a:defRPr lang="en-US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/>
    <p:restoredTop sz="86447"/>
  </p:normalViewPr>
  <p:slideViewPr>
    <p:cSldViewPr showGuides="1">
      <p:cViewPr varScale="1">
        <p:scale>
          <a:sx n="97" d="100"/>
          <a:sy n="97" d="100"/>
        </p:scale>
        <p:origin x="9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564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Tahoma" panose="020B0604030504040204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Tahoma" panose="020B0604030504040204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Tahoma" panose="020B0604030504040204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>
                <a:latin typeface="Tahoma" panose="020B0604030504040204" pitchFamily="34" charset="0"/>
                <a:ea typeface="宋体" pitchFamily="2" charset="-122"/>
              </a:rPr>
            </a:fld>
            <a:endParaRPr lang="en-US" altLang="zh-CN" sz="1200">
              <a:latin typeface="Tahoma" panose="020B0604030504040204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Lucida Sans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Lucida Sans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364" name="Rectangle 4"/>
          <p:cNvSpPr>
            <a:spLocks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MS PGothic" pitchFamily="34" charset="-128"/>
                <a:cs typeface="MS PGothic" pitchFamily="34" charset="-128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MS PGothic" pitchFamily="34" charset="-128"/>
              <a:cs typeface="MS PGothic" pitchFamily="34" charset="-128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MS PGothic" pitchFamily="34" charset="-128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MS PGothic" pitchFamily="34" charset="-128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MS PGothic" pitchFamily="34" charset="-128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MS PGothic" pitchFamily="34" charset="-128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MS PGothic" pitchFamily="34" charset="-128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MS PGothic" pitchFamily="34" charset="-128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MS PGothic" pitchFamily="34" charset="-128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Lucida Sans" pitchFamily="34" charset="0"/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Sans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>
                <a:ea typeface="宋体" pitchFamily="2" charset="-122"/>
              </a:rPr>
            </a:fld>
            <a:endParaRPr lang="en-US" altLang="zh-CN" sz="120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5235" tIns="47617" rIns="95235" bIns="47617" anchor="t" anchorCtr="0"/>
          <a:p>
            <a:pPr lvl="0"/>
            <a:r>
              <a:rPr lang="en-US" altLang="zh-CN"/>
              <a:t>English Title: Uppercase, Calibri size 60, XJTLU Navy</a:t>
            </a:r>
            <a:endParaRPr lang="en-US" altLang="zh-CN"/>
          </a:p>
          <a:p>
            <a:pPr lvl="0"/>
            <a:r>
              <a:rPr lang="en-US" altLang="zh-CN"/>
              <a:t>English Subtitle: Uppercase, Calibri size 36, XJTLU Navy</a:t>
            </a:r>
            <a:endParaRPr lang="en-US" altLang="zh-CN"/>
          </a:p>
        </p:txBody>
      </p:sp>
      <p:sp>
        <p:nvSpPr>
          <p:cNvPr id="706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5235" tIns="47617" rIns="95235" bIns="47617" anchor="b" anchorCtr="0"/>
          <a:p>
            <a:pPr lvl="0" algn="r" eaLnBrk="1" hangingPunct="1">
              <a:buNone/>
            </a:pPr>
            <a:fld id="{9A0DB2DC-4C9A-4742-B13C-FB6460FD3503}" type="slidenum">
              <a:rPr lang="en-US" altLang="zh-CN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5235" tIns="47617" rIns="95235" bIns="47617" anchor="b" anchorCtr="0"/>
          <a:p>
            <a:pPr lvl="0" algn="r" eaLnBrk="1" hangingPunct="1"/>
            <a:r>
              <a:rPr lang="en-US" altLang="zh-CN">
                <a:latin typeface="Lucida Sans" pitchFamily="34" charset="0"/>
                <a:ea typeface="Arial Unicode MS" panose="020B0604020202020204" pitchFamily="34" charset="-128"/>
              </a:rPr>
              <a:t>*</a:t>
            </a:r>
            <a:endParaRPr lang="en-US" altLang="zh-CN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2530" name="Rectangle 2"/>
          <p:cNvSpPr>
            <a:spLocks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</p:spPr>
      </p:sp>
      <p:sp>
        <p:nvSpPr>
          <p:cNvPr id="22531" name="Rectangle 3"/>
          <p:cNvSpPr>
            <a:spLocks noGrp="1"/>
          </p:cNvSpPr>
          <p:nvPr>
            <p:ph type="body"/>
          </p:nvPr>
        </p:nvSpPr>
        <p:spPr>
          <a:xfrm>
            <a:off x="974725" y="4559300"/>
            <a:ext cx="5778500" cy="4321175"/>
          </a:xfrm>
        </p:spPr>
        <p:txBody>
          <a:bodyPr wrap="square" lIns="95235" tIns="47617" rIns="95235" bIns="47617" anchor="t" anchorCtr="0"/>
          <a:p>
            <a:pPr lvl="0"/>
            <a:r>
              <a:rPr lang="en-US" altLang="zh-CN"/>
              <a:t>Final data set:</a:t>
            </a:r>
            <a:br>
              <a:rPr lang="en-US" altLang="zh-CN"/>
            </a:br>
            <a:r>
              <a:rPr lang="en-US" altLang="zh-CN"/>
              <a:t>	</a:t>
            </a:r>
            <a:endParaRPr lang="en-US" altLang="zh-CN"/>
          </a:p>
          <a:p>
            <a:pPr lvl="0"/>
            <a:r>
              <a:rPr lang="en-US" altLang="zh-CN"/>
              <a:t>Yahoo Science hierarchy, consisting of text of web pages pointed to by Yahoo, gathered summer of 1997.</a:t>
            </a:r>
            <a:endParaRPr lang="en-US" altLang="zh-CN"/>
          </a:p>
          <a:p>
            <a:pPr lvl="0"/>
            <a:r>
              <a:rPr lang="en-US" altLang="zh-CN"/>
              <a:t>	264 classes, only sample shown here.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5235" tIns="47617" rIns="95235" bIns="47617" anchor="b" anchorCtr="0"/>
          <a:p>
            <a:pPr lvl="0" algn="r" eaLnBrk="1" hangingPunct="1"/>
            <a:r>
              <a:rPr lang="en-US" altLang="zh-CN">
                <a:latin typeface="Lucida Sans" pitchFamily="34" charset="0"/>
                <a:ea typeface="Arial Unicode MS" panose="020B0604020202020204" pitchFamily="34" charset="-128"/>
              </a:rPr>
              <a:t>*</a:t>
            </a:r>
            <a:endParaRPr lang="en-US" altLang="zh-CN"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wrap="square" lIns="95235" tIns="47617" rIns="95235" bIns="47617" anchor="t" anchorCtr="0"/>
          <a:p>
            <a:pPr lvl="0"/>
            <a:endParaRPr lang="zh-CN" altLang="en-US"/>
          </a:p>
        </p:txBody>
      </p:sp>
      <p:sp>
        <p:nvSpPr>
          <p:cNvPr id="716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5235" tIns="47617" rIns="95235" bIns="47617" anchor="b" anchorCtr="0"/>
          <a:p>
            <a:pPr lvl="0" algn="r" eaLnBrk="1" hangingPunct="1">
              <a:buNone/>
            </a:pPr>
            <a:fld id="{9A0DB2DC-4C9A-4742-B13C-FB6460FD3503}" type="slidenum">
              <a:rPr lang="en-US" altLang="zh-CN" sz="1200">
                <a:ea typeface="宋体" pitchFamily="2" charset="-122"/>
              </a:rPr>
            </a:fld>
            <a:endParaRPr lang="en-US" altLang="zh-CN" sz="120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  <a:endParaRPr lang="en-US" noProof="1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437085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437085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hangingPunct="1">
              <a:buNone/>
            </a:pPr>
            <a:fld id="{9A0DB2DC-4C9A-4742-B13C-FB6460FD3503}" type="slidenum">
              <a:rPr lang="en-US" altLang="zh-CN">
                <a:solidFill>
                  <a:srgbClr val="437085"/>
                </a:solidFill>
                <a:ea typeface="宋体" pitchFamily="2" charset="-122"/>
              </a:rPr>
            </a:fld>
            <a:endParaRPr lang="en-US" altLang="zh-CN">
              <a:solidFill>
                <a:srgbClr val="437085"/>
              </a:solidFill>
              <a:ea typeface="宋体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US" noProof="1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752600"/>
            <a:ext cx="7772400" cy="4876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+mn-ea"/>
              <a:cs typeface="Times New Roman Regular" panose="020205030504050903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3" y="1600200"/>
            <a:ext cx="7543801" cy="4572000"/>
          </a:xfrm>
        </p:spPr>
        <p:txBody>
          <a:bodyPr/>
          <a:lstStyle>
            <a:lvl1pPr marL="5715" indent="-5715">
              <a:defRPr sz="2100" baseline="0"/>
            </a:lvl1pPr>
            <a:lvl2pPr marL="303530" indent="-190500">
              <a:defRPr sz="1800" baseline="0"/>
            </a:lvl2pPr>
            <a:lvl3pPr marL="386715" indent="-171450">
              <a:defRPr sz="1500" baseline="0"/>
            </a:lvl3pPr>
            <a:lvl4pPr marL="518160" indent="-198755">
              <a:defRPr sz="1200" baseline="0"/>
            </a:lvl4pPr>
            <a:lvl5pPr marL="601345" indent="-179705">
              <a:defRPr sz="105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 rot="10800000">
            <a:off x="0" y="6672263"/>
            <a:ext cx="9144000" cy="185738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hangingPunct="1">
              <a:buNone/>
            </a:pPr>
            <a:fld id="{9A0DB2DC-4C9A-4742-B13C-FB6460FD3503}" type="slidenum">
              <a:rPr lang="en-US" altLang="zh-CN">
                <a:ea typeface="宋体" pitchFamily="2" charset="-122"/>
              </a:rPr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单击图标添加图片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+mn-ea"/>
              <a:cs typeface="Times New Roman Regular" panose="0202050305040509030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image" Target="../media/image1.emf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2575"/>
            <a:ext cx="8331200" cy="720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Autofit/>
          </a:bodyPr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203325"/>
            <a:ext cx="8229600" cy="49434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 noProof="1">
                <a:solidFill>
                  <a:srgbClr val="89898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rgbClr val="898989"/>
                </a:solidFill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alphaModFix amt="7000"/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7383145" y="-5715"/>
            <a:ext cx="1830070" cy="6892925"/>
          </a:xfrm>
          <a:prstGeom prst="rect">
            <a:avLst/>
          </a:prstGeom>
        </p:spPr>
      </p:pic>
      <p:pic>
        <p:nvPicPr>
          <p:cNvPr id="1032" name="Picture 11" descr="Shield-navy(rgb for online)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2800" y="5929313"/>
            <a:ext cx="355600" cy="44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4"/>
          <p:cNvSpPr/>
          <p:nvPr/>
        </p:nvSpPr>
        <p:spPr>
          <a:xfrm rot="10800000">
            <a:off x="0" y="6672263"/>
            <a:ext cx="9144000" cy="185738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Times New Roman" panose="02020503050405090304" pitchFamily="18" charset="0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imes New Roman" panose="02020503050405090304" pitchFamily="18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hyperlink" Target="http://www.xjtlu.edu.cn/en/" TargetMode="Externa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408113"/>
            <a:ext cx="7391400" cy="175260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+mj-ea"/>
                <a:cs typeface="+mj-cs"/>
              </a:rPr>
              <a:t>Clustering: Information Retrieval and Web Search</a:t>
            </a:r>
            <a:endParaRPr kumimoji="0" lang="en-US" altLang="zh-CN" sz="3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+mj-ea"/>
              <a:cs typeface="+mj-cs"/>
            </a:endParaRPr>
          </a:p>
        </p:txBody>
      </p:sp>
      <p:pic>
        <p:nvPicPr>
          <p:cNvPr id="69634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3463" y="4848225"/>
            <a:ext cx="2311400" cy="493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Subtitle 2"/>
          <p:cNvSpPr txBox="1"/>
          <p:nvPr/>
        </p:nvSpPr>
        <p:spPr>
          <a:xfrm>
            <a:off x="2230438" y="3160713"/>
            <a:ext cx="4800600" cy="10810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Times New Roman Regular" panose="02020503050405090304" charset="0"/>
                <a:ea typeface="+mn-ea"/>
                <a:cs typeface="Times New Roman Regular" panose="02020503050405090304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Times New Roman Regular" panose="02020503050405090304" charset="0"/>
                <a:ea typeface="+mn-ea"/>
                <a:cs typeface="Times New Roman Regular" panose="02020503050405090304" charset="0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Times New Roman Regular" panose="02020503050405090304" charset="0"/>
                <a:ea typeface="+mn-ea"/>
                <a:cs typeface="Times New Roman Regular" panose="02020503050405090304" charset="0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Times New Roman Regular" panose="02020503050405090304" charset="0"/>
                <a:ea typeface="+mn-ea"/>
                <a:cs typeface="Times New Roman Regular" panose="02020503050405090304" charset="0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Times New Roman Regular" panose="02020503050405090304" charset="0"/>
                <a:ea typeface="+mn-ea"/>
                <a:cs typeface="Times New Roman Regular" panose="02020503050405090304" charset="0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DTS305TC</a:t>
            </a:r>
            <a:endParaRPr lang="en-US" altLang="zh-CN" sz="1800">
              <a:solidFill>
                <a:srgbClr val="000044"/>
              </a:solidFill>
              <a:latin typeface="Calibri" pitchFamily="34" charset="0"/>
              <a:ea typeface="宋体" pitchFamily="2" charset="-122"/>
            </a:endParaRPr>
          </a:p>
          <a:p>
            <a:pPr marL="0" lvl="0" indent="0" algn="ctr" eaLnBrk="1" hangingPunct="1">
              <a:buNone/>
            </a:pP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HUAKANG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LI</a:t>
            </a:r>
            <a:endParaRPr lang="en-US" altLang="zh-CN" sz="1800">
              <a:solidFill>
                <a:srgbClr val="000044"/>
              </a:solidFill>
              <a:latin typeface="Calibri" pitchFamily="34" charset="0"/>
              <a:ea typeface="宋体" pitchFamily="2" charset="-122"/>
            </a:endParaRPr>
          </a:p>
          <a:p>
            <a:pPr marL="0" lvl="0" indent="0" algn="ctr" eaLnBrk="1" hangingPunct="1">
              <a:buNone/>
            </a:pP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HUAKANG.LI@XJTLU.EDU.CN</a:t>
            </a:r>
            <a:endParaRPr lang="en-US" altLang="zh-CN" sz="1800">
              <a:solidFill>
                <a:srgbClr val="000044"/>
              </a:solidFill>
              <a:latin typeface="Calibri" pitchFamily="34" charset="0"/>
              <a:ea typeface="宋体" pitchFamily="2" charset="-122"/>
            </a:endParaRPr>
          </a:p>
          <a:p>
            <a:pPr marL="0" lvl="0" indent="0" algn="ctr" eaLnBrk="1" hangingPunct="1">
              <a:buNone/>
            </a:pP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SCHOOL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OF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AI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AND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ADVANCED</a:t>
            </a:r>
            <a:r>
              <a:rPr lang="zh-CN" altLang="en-US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 sz="1800">
                <a:solidFill>
                  <a:srgbClr val="000044"/>
                </a:solidFill>
                <a:latin typeface="Calibri" pitchFamily="34" charset="0"/>
                <a:ea typeface="宋体" pitchFamily="2" charset="-122"/>
              </a:rPr>
              <a:t>COMPUTING</a:t>
            </a:r>
            <a:endParaRPr lang="en-US" altLang="zh-CN" sz="1800">
              <a:solidFill>
                <a:srgbClr val="000044"/>
              </a:solidFill>
              <a:latin typeface="Calibri" pitchFamily="34" charset="0"/>
              <a:ea typeface="DIN-Regular"/>
            </a:endParaRPr>
          </a:p>
          <a:p>
            <a:pPr marL="0" lvl="0" indent="0" algn="ctr" eaLnBrk="1" hangingPunct="1">
              <a:buNone/>
            </a:pPr>
            <a:endParaRPr lang="en-US" altLang="zh-CN" sz="1800">
              <a:solidFill>
                <a:srgbClr val="000044"/>
              </a:solidFill>
              <a:latin typeface="Calibri" pitchFamily="34" charset="0"/>
              <a:ea typeface="DIN-Regular"/>
            </a:endParaRPr>
          </a:p>
        </p:txBody>
      </p:sp>
    </p:spTree>
  </p:cSld>
  <p:clrMapOvr>
    <a:masterClrMapping/>
  </p:clrMapOvr>
  <p:transition spd="slow" advTm="201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Issues for clustering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26627" name="Rectangle 5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Representation for clustering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Document representation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Vector space?  Normalization?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Centroids aren’t length normalized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Need a notion of similarity/distance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How many clusters?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Fixed a priori?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Completely data driven?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Avoid “trivial” clusters - too large or small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If a cluster's too large, then for navigation purposes you've wasted an extra user click without whittling down the set of documents much.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  <p:sp>
        <p:nvSpPr>
          <p:cNvPr id="28675" name="TextBox 4"/>
          <p:cNvSpPr txBox="1"/>
          <p:nvPr/>
        </p:nvSpPr>
        <p:spPr>
          <a:xfrm>
            <a:off x="7620000" y="-33337"/>
            <a:ext cx="11017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Notion of similarity/distance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Ideal: semantic similarity.</a:t>
            </a:r>
            <a:endParaRPr kumimoji="0" lang="en-US" altLang="zh-CN" sz="3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Practical: term-statistical similarity</a:t>
            </a:r>
            <a:endParaRPr kumimoji="0" lang="en-US" altLang="zh-CN" sz="3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We will use cosine similarity.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Docs as vectors.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For many algorithms, easier to think in terms of a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distance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(rather than </a:t>
            </a:r>
            <a:r>
              <a:rPr kumimoji="0" lang="en-US" altLang="zh-CN" sz="32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similarity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) between docs.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We will mostly speak of Euclidean distance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28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But real implementations use cosine similarity</a:t>
            </a:r>
            <a:endParaRPr kumimoji="0" lang="en-US" altLang="zh-CN" sz="2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Clustering Algorithms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0722" name="Rectangle 1027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Flat algorithms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Usually start with a random (partial) partitioning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Refine it iteratively</a:t>
            </a:r>
            <a:endParaRPr lang="en-US" altLang="zh-CN" sz="1400">
              <a:ea typeface="MS PGothic" pitchFamily="34" charset="-128"/>
            </a:endParaRPr>
          </a:p>
          <a:p>
            <a:pPr lvl="2" eaLnBrk="1" hangingPunct="1"/>
            <a:r>
              <a:rPr lang="en-US" altLang="zh-CN" i="1">
                <a:ea typeface="MS PGothic" pitchFamily="34" charset="-128"/>
              </a:rPr>
              <a:t>K </a:t>
            </a:r>
            <a:r>
              <a:rPr lang="en-US" altLang="zh-CN">
                <a:ea typeface="MS PGothic" pitchFamily="34" charset="-128"/>
              </a:rPr>
              <a:t>means clustering</a:t>
            </a:r>
            <a:endParaRPr lang="en-US" altLang="zh-CN">
              <a:ea typeface="MS PGothic" pitchFamily="34" charset="-128"/>
            </a:endParaRPr>
          </a:p>
          <a:p>
            <a:pPr lvl="2" eaLnBrk="1" hangingPunct="1"/>
            <a:r>
              <a:rPr lang="en-US" altLang="zh-CN">
                <a:ea typeface="MS PGothic" pitchFamily="34" charset="-128"/>
              </a:rPr>
              <a:t>(Model based clustering)</a:t>
            </a:r>
            <a:endParaRPr lang="en-US" altLang="zh-CN" i="1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Hierarchical algorithms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Bottom-up, agglomerative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(Top-down, divisive)</a:t>
            </a:r>
            <a:endParaRPr lang="en-US" altLang="zh-CN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7000" y="282575"/>
            <a:ext cx="8661400" cy="720725"/>
          </a:xfrm>
        </p:spPr>
        <p:txBody>
          <a:bodyPr/>
          <a:p>
            <a:r>
              <a:rPr lang="zh-CN" altLang="en-US" sz="2800">
                <a:latin typeface="Times New Roman Regular" panose="02020503050405090304" charset="0"/>
                <a:cs typeface="Times New Roman Regular" panose="02020503050405090304" charset="0"/>
              </a:rPr>
              <a:t>Classification of clustering techniques</a:t>
            </a:r>
            <a:endParaRPr lang="zh-CN" altLang="en-US" sz="2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66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67485"/>
            <a:ext cx="914400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Hard vs. soft clustering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2400">
                <a:ea typeface="MS PGothic" pitchFamily="34" charset="-128"/>
              </a:rPr>
              <a:t>Hard clustering: Each document belongs to exactly one cluster</a:t>
            </a:r>
            <a:endParaRPr lang="en-US" altLang="zh-CN" sz="2400">
              <a:ea typeface="MS PGothic" pitchFamily="34" charset="-128"/>
            </a:endParaRPr>
          </a:p>
          <a:p>
            <a:pPr lvl="1" eaLnBrk="1" hangingPunct="1"/>
            <a:r>
              <a:rPr lang="en-US" altLang="zh-CN" sz="2200">
                <a:ea typeface="MS PGothic" pitchFamily="34" charset="-128"/>
              </a:rPr>
              <a:t>More common and easier to do</a:t>
            </a:r>
            <a:endParaRPr lang="en-US" altLang="zh-CN" sz="2200">
              <a:ea typeface="MS PGothic" pitchFamily="34" charset="-128"/>
            </a:endParaRPr>
          </a:p>
          <a:p>
            <a:pPr eaLnBrk="1" hangingPunct="1"/>
            <a:r>
              <a:rPr lang="en-US" altLang="zh-CN" sz="2400">
                <a:ea typeface="MS PGothic" pitchFamily="34" charset="-128"/>
              </a:rPr>
              <a:t>Soft clustering: A document can belong to more than one cluster.</a:t>
            </a:r>
            <a:endParaRPr lang="en-US" altLang="zh-CN" sz="2400">
              <a:ea typeface="MS PGothic" pitchFamily="34" charset="-128"/>
            </a:endParaRPr>
          </a:p>
          <a:p>
            <a:pPr lvl="1" eaLnBrk="1" hangingPunct="1"/>
            <a:r>
              <a:rPr lang="en-US" altLang="zh-CN" sz="2200">
                <a:ea typeface="MS PGothic" pitchFamily="34" charset="-128"/>
              </a:rPr>
              <a:t>Makes more sense for applications like creating browsable hierarchies</a:t>
            </a:r>
            <a:endParaRPr lang="en-US" altLang="zh-CN" sz="2200">
              <a:ea typeface="MS PGothic" pitchFamily="34" charset="-128"/>
            </a:endParaRPr>
          </a:p>
          <a:p>
            <a:pPr lvl="1" eaLnBrk="1" hangingPunct="1"/>
            <a:r>
              <a:rPr lang="en-US" altLang="zh-CN" sz="2200">
                <a:ea typeface="MS PGothic" pitchFamily="34" charset="-128"/>
              </a:rPr>
              <a:t>You may want to put a pair of sneakers in two clusters: (i) sports apparel and (ii) shoes</a:t>
            </a:r>
            <a:endParaRPr lang="en-US" altLang="zh-CN" sz="2200">
              <a:ea typeface="MS PGothic" pitchFamily="34" charset="-128"/>
            </a:endParaRPr>
          </a:p>
          <a:p>
            <a:pPr lvl="1" eaLnBrk="1" hangingPunct="1"/>
            <a:r>
              <a:rPr lang="en-US" altLang="zh-CN" sz="2200">
                <a:ea typeface="MS PGothic" pitchFamily="34" charset="-128"/>
              </a:rPr>
              <a:t>You can only do that with a soft clustering approach.</a:t>
            </a:r>
            <a:endParaRPr lang="en-US" altLang="zh-CN" sz="240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6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Partitioning Algorithms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2770" name="Rectangle 7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algn="just" eaLnBrk="1" hangingPunct="1"/>
            <a:r>
              <a:rPr lang="en-US" altLang="zh-CN" sz="3000">
                <a:ea typeface="MS PGothic" pitchFamily="34" charset="-128"/>
              </a:rPr>
              <a:t>Partitioning method: Construct a partition of </a:t>
            </a:r>
            <a:r>
              <a:rPr lang="en-US" altLang="zh-CN" sz="3000" i="1">
                <a:solidFill>
                  <a:srgbClr val="FF0000"/>
                </a:solidFill>
                <a:ea typeface="MS PGothic" pitchFamily="34" charset="-128"/>
              </a:rPr>
              <a:t>n</a:t>
            </a:r>
            <a:r>
              <a:rPr lang="en-US" altLang="zh-CN" sz="3000">
                <a:ea typeface="MS PGothic" pitchFamily="34" charset="-128"/>
              </a:rPr>
              <a:t> documents into a set of </a:t>
            </a:r>
            <a:r>
              <a:rPr lang="en-US" altLang="zh-CN" sz="3000" i="1">
                <a:solidFill>
                  <a:srgbClr val="FF0000"/>
                </a:solidFill>
                <a:ea typeface="MS PGothic" pitchFamily="34" charset="-128"/>
              </a:rPr>
              <a:t>K</a:t>
            </a:r>
            <a:r>
              <a:rPr lang="en-US" altLang="zh-CN" sz="3000">
                <a:solidFill>
                  <a:srgbClr val="FF0000"/>
                </a:solidFill>
                <a:ea typeface="MS PGothic" pitchFamily="34" charset="-128"/>
              </a:rPr>
              <a:t> </a:t>
            </a:r>
            <a:r>
              <a:rPr lang="en-US" altLang="zh-CN" sz="3000">
                <a:ea typeface="MS PGothic" pitchFamily="34" charset="-128"/>
              </a:rPr>
              <a:t>clusters</a:t>
            </a:r>
            <a:endParaRPr lang="en-US" altLang="zh-CN" sz="3000">
              <a:ea typeface="MS PGothic" pitchFamily="34" charset="-128"/>
            </a:endParaRPr>
          </a:p>
          <a:p>
            <a:pPr algn="just" eaLnBrk="1" hangingPunct="1"/>
            <a:r>
              <a:rPr lang="en-US" altLang="zh-CN" sz="3000">
                <a:ea typeface="MS PGothic" pitchFamily="34" charset="-128"/>
              </a:rPr>
              <a:t>Given: a set of documents and the number </a:t>
            </a:r>
            <a:r>
              <a:rPr lang="en-US" altLang="zh-CN" sz="3000" i="1">
                <a:solidFill>
                  <a:srgbClr val="FF0000"/>
                </a:solidFill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 </a:t>
            </a:r>
            <a:endParaRPr lang="en-US" altLang="zh-CN" sz="3000">
              <a:ea typeface="MS PGothic" pitchFamily="34" charset="-128"/>
            </a:endParaRPr>
          </a:p>
          <a:p>
            <a:pPr algn="just" eaLnBrk="1" hangingPunct="1"/>
            <a:r>
              <a:rPr lang="en-US" altLang="zh-CN" sz="3000">
                <a:ea typeface="MS PGothic" pitchFamily="34" charset="-128"/>
              </a:rPr>
              <a:t>Find: a partition of </a:t>
            </a:r>
            <a:r>
              <a:rPr lang="en-US" altLang="zh-CN" sz="3000" i="1">
                <a:solidFill>
                  <a:srgbClr val="FF0000"/>
                </a:solidFill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 clusters that optimizes the chosen partitioning criterion</a:t>
            </a:r>
            <a:endParaRPr lang="en-US" altLang="zh-CN" sz="3000">
              <a:ea typeface="MS PGothic" pitchFamily="34" charset="-128"/>
            </a:endParaRPr>
          </a:p>
          <a:p>
            <a:pPr lvl="1" algn="just" eaLnBrk="1" hangingPunct="1"/>
            <a:r>
              <a:rPr lang="en-US" altLang="zh-CN">
                <a:ea typeface="MS PGothic" pitchFamily="34" charset="-128"/>
              </a:rPr>
              <a:t>Globally optimal</a:t>
            </a:r>
            <a:endParaRPr lang="en-US" altLang="zh-CN">
              <a:ea typeface="MS PGothic" pitchFamily="34" charset="-128"/>
            </a:endParaRPr>
          </a:p>
          <a:p>
            <a:pPr lvl="2" algn="just" eaLnBrk="1" hangingPunct="1"/>
            <a:r>
              <a:rPr lang="en-US" altLang="zh-CN">
                <a:ea typeface="MS PGothic" pitchFamily="34" charset="-128"/>
              </a:rPr>
              <a:t>Intractable for many objective functions</a:t>
            </a:r>
            <a:endParaRPr lang="en-US" altLang="zh-CN">
              <a:ea typeface="MS PGothic" pitchFamily="34" charset="-128"/>
            </a:endParaRPr>
          </a:p>
          <a:p>
            <a:pPr lvl="2" algn="just" eaLnBrk="1" hangingPunct="1"/>
            <a:r>
              <a:rPr lang="en-US" altLang="zh-CN">
                <a:ea typeface="MS PGothic" pitchFamily="34" charset="-128"/>
              </a:rPr>
              <a:t>Ergo, exhaustively enumerate all partitions</a:t>
            </a:r>
            <a:endParaRPr lang="en-US" altLang="zh-CN">
              <a:ea typeface="MS PGothic" pitchFamily="34" charset="-128"/>
            </a:endParaRPr>
          </a:p>
          <a:p>
            <a:pPr lvl="1" algn="just" eaLnBrk="1" hangingPunct="1"/>
            <a:r>
              <a:rPr lang="en-US" altLang="zh-CN">
                <a:ea typeface="MS PGothic" pitchFamily="34" charset="-128"/>
              </a:rPr>
              <a:t>Effective heuristic methods: </a:t>
            </a: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-means and </a:t>
            </a: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-medoids algorithms</a:t>
            </a:r>
            <a:endParaRPr lang="en-US" altLang="zh-CN">
              <a:ea typeface="MS PGothic" pitchFamily="34" charset="-128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-Means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481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>
                <a:ea typeface="MS PGothic" pitchFamily="34" charset="-128"/>
              </a:rPr>
              <a:t>Assumes documents are real-valued vectors.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Clusters based on </a:t>
            </a:r>
            <a:r>
              <a:rPr lang="en-US" altLang="zh-CN" i="1">
                <a:solidFill>
                  <a:srgbClr val="FF0000"/>
                </a:solidFill>
                <a:ea typeface="MS PGothic" pitchFamily="34" charset="-128"/>
              </a:rPr>
              <a:t>centroids </a:t>
            </a:r>
            <a:r>
              <a:rPr lang="en-US" altLang="zh-CN">
                <a:ea typeface="MS PGothic" pitchFamily="34" charset="-128"/>
              </a:rPr>
              <a:t>(aka the </a:t>
            </a:r>
            <a:r>
              <a:rPr lang="en-US" altLang="zh-CN" i="1">
                <a:solidFill>
                  <a:srgbClr val="FF0000"/>
                </a:solidFill>
                <a:ea typeface="MS PGothic" pitchFamily="34" charset="-128"/>
              </a:rPr>
              <a:t>center of gravity</a:t>
            </a:r>
            <a:r>
              <a:rPr lang="en-US" altLang="zh-CN">
                <a:ea typeface="MS PGothic" pitchFamily="34" charset="-128"/>
              </a:rPr>
              <a:t> or mean) of points in a cluster, </a:t>
            </a:r>
            <a:r>
              <a:rPr lang="en-US" altLang="zh-CN" i="1">
                <a:ea typeface="MS PGothic" pitchFamily="34" charset="-128"/>
              </a:rPr>
              <a:t>c</a:t>
            </a:r>
            <a:r>
              <a:rPr lang="en-US" altLang="zh-CN">
                <a:ea typeface="MS PGothic" pitchFamily="34" charset="-128"/>
              </a:rPr>
              <a:t>: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Reassignment of instances to clusters is based on distance to the current cluster centroids.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(Or one can equivalently phrase it in terms of similarities)</a:t>
            </a:r>
            <a:endParaRPr lang="en-US" altLang="zh-CN">
              <a:ea typeface="MS PGothic" pitchFamily="34" charset="-128"/>
            </a:endParaRPr>
          </a:p>
        </p:txBody>
      </p:sp>
      <p:graphicFrame>
        <p:nvGraphicFramePr>
          <p:cNvPr id="34819" name="Object 2"/>
          <p:cNvGraphicFramePr>
            <a:graphicFrameLocks noChangeAspect="1"/>
          </p:cNvGraphicFramePr>
          <p:nvPr/>
        </p:nvGraphicFramePr>
        <p:xfrm>
          <a:off x="2994025" y="3048000"/>
          <a:ext cx="21685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6021050" imgH="7239000" progId="Equation.3">
                  <p:embed/>
                </p:oleObj>
              </mc:Choice>
              <mc:Fallback>
                <p:oleObj name="" r:id="rId1" imgW="16021050" imgH="7239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4025" y="3048000"/>
                        <a:ext cx="2168525" cy="981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extBox 4"/>
          <p:cNvSpPr txBox="1"/>
          <p:nvPr/>
        </p:nvSpPr>
        <p:spPr>
          <a:xfrm>
            <a:off x="7620000" y="-33337"/>
            <a:ext cx="11017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-Means Algorithm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5842" name="Text Box 3"/>
          <p:cNvSpPr txBox="1"/>
          <p:nvPr/>
        </p:nvSpPr>
        <p:spPr>
          <a:xfrm>
            <a:off x="574040" y="1295400"/>
            <a:ext cx="7996555" cy="3970655"/>
          </a:xfrm>
          <a:prstGeom prst="rect">
            <a:avLst/>
          </a:prstGeom>
          <a:noFill/>
          <a:ln w="12700">
            <a:noFill/>
          </a:ln>
        </p:spPr>
        <p:txBody>
          <a:bodyPr wrap="square" lIns="90000" tIns="46800" rIns="90000" bIns="46800">
            <a:spAutoFit/>
          </a:bodyPr>
          <a:p>
            <a:pPr eaLnBrk="1" hangingPunct="1">
              <a:buNone/>
            </a:pPr>
            <a:r>
              <a:rPr lang="en-US" altLang="zh-CN" sz="2800">
                <a:latin typeface="Calibri" pitchFamily="34" charset="0"/>
                <a:ea typeface="宋体" pitchFamily="2" charset="-122"/>
              </a:rPr>
              <a:t>Select </a:t>
            </a:r>
            <a:r>
              <a:rPr lang="en-US" altLang="zh-CN" sz="2800" i="1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K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 random docs {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s</a:t>
            </a:r>
            <a:r>
              <a:rPr lang="en-US" altLang="zh-CN" sz="2800" baseline="-25000">
                <a:latin typeface="Calibri" pitchFamily="34" charset="0"/>
                <a:ea typeface="宋体" pitchFamily="2" charset="-122"/>
              </a:rPr>
              <a:t>1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, 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s</a:t>
            </a:r>
            <a:r>
              <a:rPr lang="en-US" altLang="zh-CN" sz="2800" baseline="-25000">
                <a:latin typeface="Calibri" pitchFamily="34" charset="0"/>
                <a:ea typeface="宋体" pitchFamily="2" charset="-122"/>
              </a:rPr>
              <a:t>2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,… 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s</a:t>
            </a:r>
            <a:r>
              <a:rPr lang="en-US" altLang="zh-CN" sz="2800" i="1" baseline="-25000">
                <a:latin typeface="Calibri" pitchFamily="34" charset="0"/>
                <a:ea typeface="宋体" pitchFamily="2" charset="-122"/>
              </a:rPr>
              <a:t>K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} as seeds.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>
                <a:latin typeface="Calibri" pitchFamily="34" charset="0"/>
                <a:ea typeface="宋体" pitchFamily="2" charset="-122"/>
              </a:rPr>
              <a:t>Until clustering 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converges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 (or other stopping criterion):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>
                <a:latin typeface="Calibri" pitchFamily="34" charset="0"/>
                <a:ea typeface="宋体" pitchFamily="2" charset="-122"/>
              </a:rPr>
              <a:t>      For each doc 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d</a:t>
            </a:r>
            <a:r>
              <a:rPr lang="en-US" altLang="zh-CN" sz="2800" i="1" baseline="-25000">
                <a:latin typeface="Calibri" pitchFamily="34" charset="0"/>
                <a:ea typeface="宋体" pitchFamily="2" charset="-122"/>
              </a:rPr>
              <a:t>i</a:t>
            </a:r>
            <a:r>
              <a:rPr lang="en-US" altLang="zh-CN" sz="2800">
                <a:latin typeface="Calibri" pitchFamily="34" charset="0"/>
                <a:ea typeface="宋体" pitchFamily="2" charset="-122"/>
              </a:rPr>
              <a:t>: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 i="1">
                <a:latin typeface="Calibri" pitchFamily="34" charset="0"/>
                <a:ea typeface="宋体" pitchFamily="2" charset="-122"/>
              </a:rPr>
              <a:t>      	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Assign 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d</a:t>
            </a:r>
            <a:r>
              <a:rPr lang="en-US" altLang="zh-CN" i="1" baseline="-25000">
                <a:latin typeface="Calibri" pitchFamily="34" charset="0"/>
                <a:ea typeface="宋体" pitchFamily="2" charset="-122"/>
              </a:rPr>
              <a:t>i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 to the cluster 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c</a:t>
            </a:r>
            <a:r>
              <a:rPr lang="en-US" altLang="zh-CN" i="1" baseline="-25000">
                <a:latin typeface="Calibri" pitchFamily="34" charset="0"/>
                <a:ea typeface="宋体" pitchFamily="2" charset="-122"/>
              </a:rPr>
              <a:t>j</a:t>
            </a:r>
            <a:r>
              <a:rPr lang="en-US" altLang="zh-CN" baseline="-25000">
                <a:latin typeface="Calibri" pitchFamily="34" charset="0"/>
                <a:ea typeface="宋体" pitchFamily="2" charset="-122"/>
              </a:rPr>
              <a:t> 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such that 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dist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(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x</a:t>
            </a:r>
            <a:r>
              <a:rPr lang="en-US" altLang="zh-CN" i="1" baseline="-25000">
                <a:latin typeface="Calibri" pitchFamily="34" charset="0"/>
                <a:ea typeface="宋体" pitchFamily="2" charset="-122"/>
              </a:rPr>
              <a:t>i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, 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s</a:t>
            </a:r>
            <a:r>
              <a:rPr lang="en-US" altLang="zh-CN" baseline="-25000">
                <a:latin typeface="Calibri" pitchFamily="34" charset="0"/>
                <a:ea typeface="宋体" pitchFamily="2" charset="-122"/>
              </a:rPr>
              <a:t>j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) is minimal.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>
                <a:latin typeface="Calibri" pitchFamily="34" charset="0"/>
                <a:ea typeface="宋体" pitchFamily="2" charset="-122"/>
              </a:rPr>
              <a:t>      </a:t>
            </a:r>
            <a:r>
              <a:rPr lang="en-US" altLang="zh-CN" sz="2800">
                <a:solidFill>
                  <a:schemeClr val="folHlink"/>
                </a:solidFill>
                <a:latin typeface="Calibri" pitchFamily="34" charset="0"/>
                <a:ea typeface="宋体" pitchFamily="2" charset="-122"/>
              </a:rPr>
              <a:t>(</a:t>
            </a:r>
            <a:r>
              <a:rPr lang="en-US" altLang="zh-CN" sz="2800" i="1">
                <a:solidFill>
                  <a:schemeClr val="folHlink"/>
                </a:solidFill>
                <a:latin typeface="Calibri" pitchFamily="34" charset="0"/>
                <a:ea typeface="宋体" pitchFamily="2" charset="-122"/>
              </a:rPr>
              <a:t>Next, update the seeds to the centroid of each cluster</a:t>
            </a:r>
            <a:r>
              <a:rPr lang="en-US" altLang="zh-CN" sz="2800">
                <a:solidFill>
                  <a:schemeClr val="folHlink"/>
                </a:solidFill>
                <a:latin typeface="Calibri" pitchFamily="34" charset="0"/>
                <a:ea typeface="宋体" pitchFamily="2" charset="-122"/>
              </a:rPr>
              <a:t>)</a:t>
            </a:r>
            <a:endParaRPr lang="en-US" altLang="zh-CN" sz="2800">
              <a:solidFill>
                <a:schemeClr val="folHlink"/>
              </a:solidFill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>
                <a:latin typeface="Calibri" pitchFamily="34" charset="0"/>
                <a:ea typeface="宋体" pitchFamily="2" charset="-122"/>
              </a:rPr>
              <a:t>      For each cluster </a:t>
            </a:r>
            <a:r>
              <a:rPr lang="en-US" altLang="zh-CN" sz="2800" i="1">
                <a:latin typeface="Calibri" pitchFamily="34" charset="0"/>
                <a:ea typeface="宋体" pitchFamily="2" charset="-122"/>
              </a:rPr>
              <a:t>c</a:t>
            </a:r>
            <a:r>
              <a:rPr lang="en-US" altLang="zh-CN" sz="2800" i="1" baseline="-25000">
                <a:latin typeface="Calibri" pitchFamily="34" charset="0"/>
                <a:ea typeface="宋体" pitchFamily="2" charset="-122"/>
              </a:rPr>
              <a:t>j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sz="2800" i="1">
                <a:latin typeface="Calibri" pitchFamily="34" charset="0"/>
                <a:ea typeface="宋体" pitchFamily="2" charset="-122"/>
              </a:rPr>
              <a:t>             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s</a:t>
            </a:r>
            <a:r>
              <a:rPr lang="en-US" altLang="zh-CN" baseline="-25000">
                <a:latin typeface="Calibri" pitchFamily="34" charset="0"/>
                <a:ea typeface="宋体" pitchFamily="2" charset="-122"/>
              </a:rPr>
              <a:t>j 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= </a:t>
            </a:r>
            <a:r>
              <a:rPr lang="en-US" altLang="zh-CN">
                <a:latin typeface="Calibri" pitchFamily="34" charset="0"/>
                <a:ea typeface="宋体" pitchFamily="2" charset="-122"/>
                <a:sym typeface="Symbol" pitchFamily="18" charset="2"/>
              </a:rPr>
              <a:t>(</a:t>
            </a:r>
            <a:r>
              <a:rPr lang="en-US" altLang="zh-CN" i="1">
                <a:latin typeface="Calibri" pitchFamily="34" charset="0"/>
                <a:ea typeface="宋体" pitchFamily="2" charset="-122"/>
              </a:rPr>
              <a:t>c</a:t>
            </a:r>
            <a:r>
              <a:rPr lang="en-US" altLang="zh-CN" i="1" baseline="-25000">
                <a:latin typeface="Calibri" pitchFamily="34" charset="0"/>
                <a:ea typeface="宋体" pitchFamily="2" charset="-122"/>
              </a:rPr>
              <a:t>j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) </a:t>
            </a:r>
            <a:endParaRPr lang="en-US" altLang="zh-CN" sz="280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5843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 Means Example</a:t>
            </a:r>
            <a:b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</a:b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(</a:t>
            </a: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=2)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pSp>
        <p:nvGrpSpPr>
          <p:cNvPr id="36866" name="Group 3"/>
          <p:cNvGrpSpPr/>
          <p:nvPr/>
        </p:nvGrpSpPr>
        <p:grpSpPr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36913" name="Line 4"/>
            <p:cNvSpPr/>
            <p:nvPr/>
          </p:nvSpPr>
          <p:spPr>
            <a:xfrm flipV="1">
              <a:off x="624" y="1104"/>
              <a:ext cx="0" cy="2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914" name="Line 5"/>
            <p:cNvSpPr/>
            <p:nvPr/>
          </p:nvSpPr>
          <p:spPr>
            <a:xfrm>
              <a:off x="623" y="3653"/>
              <a:ext cx="4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6867" name="Oval 6"/>
          <p:cNvSpPr/>
          <p:nvPr/>
        </p:nvSpPr>
        <p:spPr>
          <a:xfrm>
            <a:off x="1905000" y="3352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68" name="Oval 7"/>
          <p:cNvSpPr/>
          <p:nvPr/>
        </p:nvSpPr>
        <p:spPr>
          <a:xfrm>
            <a:off x="2133600" y="38100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69" name="Oval 8"/>
          <p:cNvSpPr/>
          <p:nvPr/>
        </p:nvSpPr>
        <p:spPr>
          <a:xfrm>
            <a:off x="2362200" y="35052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0" name="Oval 9"/>
          <p:cNvSpPr/>
          <p:nvPr/>
        </p:nvSpPr>
        <p:spPr>
          <a:xfrm>
            <a:off x="1676400" y="41910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1" name="Oval 10"/>
          <p:cNvSpPr/>
          <p:nvPr/>
        </p:nvSpPr>
        <p:spPr>
          <a:xfrm>
            <a:off x="2362200" y="4495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2" name="Oval 11"/>
          <p:cNvSpPr/>
          <p:nvPr/>
        </p:nvSpPr>
        <p:spPr>
          <a:xfrm>
            <a:off x="5486400" y="2971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3" name="Oval 12"/>
          <p:cNvSpPr/>
          <p:nvPr/>
        </p:nvSpPr>
        <p:spPr>
          <a:xfrm>
            <a:off x="5410200" y="3352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4" name="Oval 13"/>
          <p:cNvSpPr/>
          <p:nvPr/>
        </p:nvSpPr>
        <p:spPr>
          <a:xfrm>
            <a:off x="3886200" y="34290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5" name="Oval 14"/>
          <p:cNvSpPr/>
          <p:nvPr/>
        </p:nvSpPr>
        <p:spPr>
          <a:xfrm>
            <a:off x="4800600" y="38100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6" name="Oval 15"/>
          <p:cNvSpPr/>
          <p:nvPr/>
        </p:nvSpPr>
        <p:spPr>
          <a:xfrm>
            <a:off x="4267200" y="4114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7" name="Oval 16"/>
          <p:cNvSpPr/>
          <p:nvPr/>
        </p:nvSpPr>
        <p:spPr>
          <a:xfrm>
            <a:off x="1600200" y="29718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6878" name="Oval 17"/>
          <p:cNvSpPr/>
          <p:nvPr/>
        </p:nvSpPr>
        <p:spPr>
          <a:xfrm>
            <a:off x="4419600" y="3429000"/>
            <a:ext cx="74613" cy="74613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4419600" y="1474788"/>
            <a:ext cx="3562350" cy="2409825"/>
            <a:chOff x="2784" y="929"/>
            <a:chExt cx="2244" cy="1518"/>
          </a:xfrm>
        </p:grpSpPr>
        <p:sp>
          <p:nvSpPr>
            <p:cNvPr id="36910" name="Text Box 19"/>
            <p:cNvSpPr txBox="1"/>
            <p:nvPr/>
          </p:nvSpPr>
          <p:spPr>
            <a:xfrm>
              <a:off x="4109" y="929"/>
              <a:ext cx="919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400">
                  <a:latin typeface="Times New Roman" panose="02020503050405090304" pitchFamily="18" charset="0"/>
                  <a:ea typeface="Arial Unicode MS" panose="020B0604020202020204" pitchFamily="34" charset="-128"/>
                </a:rPr>
                <a:t>Pick seeds</a:t>
              </a:r>
              <a:endPara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11" name="Oval 20"/>
            <p:cNvSpPr/>
            <p:nvPr/>
          </p:nvSpPr>
          <p:spPr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12" name="Oval 21"/>
            <p:cNvSpPr/>
            <p:nvPr/>
          </p:nvSpPr>
          <p:spPr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1600200" y="1931988"/>
            <a:ext cx="7140575" cy="2638425"/>
            <a:chOff x="1008" y="1217"/>
            <a:chExt cx="4498" cy="1662"/>
          </a:xfrm>
        </p:grpSpPr>
        <p:sp>
          <p:nvSpPr>
            <p:cNvPr id="36899" name="Oval 23"/>
            <p:cNvSpPr/>
            <p:nvPr/>
          </p:nvSpPr>
          <p:spPr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0" name="Oval 24"/>
            <p:cNvSpPr/>
            <p:nvPr/>
          </p:nvSpPr>
          <p:spPr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1" name="Oval 25"/>
            <p:cNvSpPr/>
            <p:nvPr/>
          </p:nvSpPr>
          <p:spPr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2" name="Oval 26"/>
            <p:cNvSpPr/>
            <p:nvPr/>
          </p:nvSpPr>
          <p:spPr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3" name="Oval 27"/>
            <p:cNvSpPr/>
            <p:nvPr/>
          </p:nvSpPr>
          <p:spPr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4" name="Oval 28"/>
            <p:cNvSpPr/>
            <p:nvPr/>
          </p:nvSpPr>
          <p:spPr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5" name="Oval 29"/>
            <p:cNvSpPr/>
            <p:nvPr/>
          </p:nvSpPr>
          <p:spPr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6" name="Oval 30"/>
            <p:cNvSpPr/>
            <p:nvPr/>
          </p:nvSpPr>
          <p:spPr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7" name="Oval 31"/>
            <p:cNvSpPr/>
            <p:nvPr/>
          </p:nvSpPr>
          <p:spPr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8" name="Oval 32"/>
            <p:cNvSpPr/>
            <p:nvPr/>
          </p:nvSpPr>
          <p:spPr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909" name="Text Box 33"/>
            <p:cNvSpPr txBox="1"/>
            <p:nvPr/>
          </p:nvSpPr>
          <p:spPr>
            <a:xfrm>
              <a:off x="4065" y="1217"/>
              <a:ext cx="144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400">
                  <a:latin typeface="Times New Roman" panose="02020503050405090304" pitchFamily="18" charset="0"/>
                  <a:ea typeface="Arial Unicode MS" panose="020B0604020202020204" pitchFamily="34" charset="-128"/>
                </a:rPr>
                <a:t>Reassign clusters</a:t>
              </a:r>
              <a:endPara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2590800" y="2389188"/>
            <a:ext cx="6364288" cy="1589087"/>
            <a:chOff x="1632" y="1505"/>
            <a:chExt cx="4009" cy="1001"/>
          </a:xfrm>
        </p:grpSpPr>
        <p:sp>
          <p:nvSpPr>
            <p:cNvPr id="36896" name="Text Box 35"/>
            <p:cNvSpPr txBox="1"/>
            <p:nvPr/>
          </p:nvSpPr>
          <p:spPr>
            <a:xfrm>
              <a:off x="4073" y="1505"/>
              <a:ext cx="156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400">
                  <a:latin typeface="Times New Roman" panose="02020503050405090304" pitchFamily="18" charset="0"/>
                  <a:ea typeface="Arial Unicode MS" panose="020B0604020202020204" pitchFamily="34" charset="-128"/>
                </a:rPr>
                <a:t>Compute centroids</a:t>
              </a:r>
              <a:endPara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7" name="Text Box 36"/>
            <p:cNvSpPr txBox="1"/>
            <p:nvPr/>
          </p:nvSpPr>
          <p:spPr>
            <a:xfrm>
              <a:off x="1632" y="2064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rgbClr val="FF0000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8" name="Text Box 37"/>
            <p:cNvSpPr txBox="1"/>
            <p:nvPr/>
          </p:nvSpPr>
          <p:spPr>
            <a:xfrm>
              <a:off x="3024" y="2256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6" name="Group 38"/>
          <p:cNvGrpSpPr/>
          <p:nvPr/>
        </p:nvGrpSpPr>
        <p:grpSpPr>
          <a:xfrm>
            <a:off x="3886200" y="2846388"/>
            <a:ext cx="4903788" cy="657225"/>
            <a:chOff x="2448" y="1793"/>
            <a:chExt cx="3089" cy="414"/>
          </a:xfrm>
        </p:grpSpPr>
        <p:sp>
          <p:nvSpPr>
            <p:cNvPr id="36892" name="Oval 39"/>
            <p:cNvSpPr/>
            <p:nvPr/>
          </p:nvSpPr>
          <p:spPr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3" name="Oval 40"/>
            <p:cNvSpPr/>
            <p:nvPr/>
          </p:nvSpPr>
          <p:spPr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4" name="Oval 41"/>
            <p:cNvSpPr/>
            <p:nvPr/>
          </p:nvSpPr>
          <p:spPr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5" name="Text Box 42"/>
            <p:cNvSpPr txBox="1"/>
            <p:nvPr/>
          </p:nvSpPr>
          <p:spPr>
            <a:xfrm>
              <a:off x="4096" y="1793"/>
              <a:ext cx="144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400">
                  <a:latin typeface="Times New Roman" panose="02020503050405090304" pitchFamily="18" charset="0"/>
                  <a:ea typeface="Arial Unicode MS" panose="020B0604020202020204" pitchFamily="34" charset="-128"/>
                </a:rPr>
                <a:t>Reassign clusters</a:t>
              </a:r>
              <a:endPara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1905000" y="3276600"/>
            <a:ext cx="7050088" cy="701675"/>
            <a:chOff x="1200" y="2064"/>
            <a:chExt cx="4441" cy="442"/>
          </a:xfrm>
        </p:grpSpPr>
        <p:sp>
          <p:nvSpPr>
            <p:cNvPr id="36887" name="Text Box 44"/>
            <p:cNvSpPr txBox="1"/>
            <p:nvPr/>
          </p:nvSpPr>
          <p:spPr>
            <a:xfrm>
              <a:off x="3024" y="2256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chemeClr val="bg1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88" name="Text Box 45"/>
            <p:cNvSpPr txBox="1"/>
            <p:nvPr/>
          </p:nvSpPr>
          <p:spPr>
            <a:xfrm>
              <a:off x="1632" y="2064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chemeClr val="bg1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89" name="Text Box 46"/>
            <p:cNvSpPr txBox="1"/>
            <p:nvPr/>
          </p:nvSpPr>
          <p:spPr>
            <a:xfrm>
              <a:off x="2880" y="2112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0" name="Text Box 47"/>
            <p:cNvSpPr txBox="1"/>
            <p:nvPr/>
          </p:nvSpPr>
          <p:spPr>
            <a:xfrm>
              <a:off x="1200" y="2160"/>
              <a:ext cx="194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rgbClr val="FF0000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x</a:t>
              </a:r>
              <a:endParaRPr lang="en-US" altLang="zh-CN" sz="20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36891" name="Text Box 48"/>
            <p:cNvSpPr txBox="1"/>
            <p:nvPr/>
          </p:nvSpPr>
          <p:spPr>
            <a:xfrm>
              <a:off x="4073" y="2081"/>
              <a:ext cx="156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400">
                  <a:latin typeface="Times New Roman" panose="02020503050405090304" pitchFamily="18" charset="0"/>
                  <a:ea typeface="Arial Unicode MS" panose="020B0604020202020204" pitchFamily="34" charset="-128"/>
                </a:rPr>
                <a:t>Compute centroids</a:t>
              </a:r>
              <a:endPara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</p:grpSp>
      <p:sp>
        <p:nvSpPr>
          <p:cNvPr id="658481" name="Text Box 49"/>
          <p:cNvSpPr txBox="1"/>
          <p:nvPr/>
        </p:nvSpPr>
        <p:spPr>
          <a:xfrm>
            <a:off x="6629400" y="3760788"/>
            <a:ext cx="2287588" cy="45720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>
            <a:spAutoFit/>
          </a:bodyPr>
          <a:p>
            <a:pPr eaLnBrk="1" hangingPunct="1"/>
            <a:r>
              <a:rPr lang="en-US" altLang="zh-CN" sz="2400">
                <a:latin typeface="Times New Roman" panose="02020503050405090304" pitchFamily="18" charset="0"/>
                <a:ea typeface="Arial Unicode MS" panose="020B0604020202020204" pitchFamily="34" charset="-128"/>
              </a:rPr>
              <a:t>Reassign clusters</a:t>
            </a:r>
            <a:endParaRPr lang="en-US" altLang="zh-CN" sz="24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58482" name="Text Box 50"/>
          <p:cNvSpPr txBox="1"/>
          <p:nvPr/>
        </p:nvSpPr>
        <p:spPr>
          <a:xfrm>
            <a:off x="6510338" y="4294188"/>
            <a:ext cx="16192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>
            <a:spAutoFit/>
          </a:bodyPr>
          <a:p>
            <a:pPr algn="ctr" eaLnBrk="1" hangingPunct="1"/>
            <a:r>
              <a:rPr lang="en-US" altLang="zh-CN" sz="24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Converged!</a:t>
            </a:r>
            <a:endParaRPr lang="en-US" altLang="zh-CN" sz="24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36886" name="TextBox 50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81" grpId="0"/>
      <p:bldP spid="6584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Today’s Topic: Clustering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17410" name="Rectangle 1027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15000"/>
              </a:lnSpc>
            </a:pPr>
            <a:r>
              <a:rPr lang="en-US" altLang="zh-CN" sz="3400">
                <a:ea typeface="MS PGothic" pitchFamily="34" charset="-128"/>
              </a:rPr>
              <a:t>Document clustering</a:t>
            </a:r>
            <a:endParaRPr lang="en-US" altLang="zh-CN" sz="3400">
              <a:ea typeface="MS PGothic" pitchFamily="34" charset="-128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3200">
                <a:ea typeface="MS PGothic" pitchFamily="34" charset="-128"/>
              </a:rPr>
              <a:t>Motivations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3200">
                <a:ea typeface="MS PGothic" pitchFamily="34" charset="-128"/>
              </a:rPr>
              <a:t>Document representations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3200">
                <a:ea typeface="MS PGothic" pitchFamily="34" charset="-128"/>
              </a:rPr>
              <a:t>Success criteria</a:t>
            </a:r>
            <a:endParaRPr lang="en-US" altLang="zh-CN" sz="3200">
              <a:ea typeface="MS PGothic" pitchFamily="34" charset="-128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3400">
                <a:ea typeface="MS PGothic" pitchFamily="34" charset="-128"/>
              </a:rPr>
              <a:t>Clustering algorithms</a:t>
            </a:r>
            <a:endParaRPr lang="en-US" altLang="zh-CN" sz="3400">
              <a:ea typeface="MS PGothic" pitchFamily="34" charset="-128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3200">
                <a:ea typeface="MS PGothic" pitchFamily="34" charset="-128"/>
              </a:rPr>
              <a:t>Partitional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US" altLang="zh-CN" sz="3200">
                <a:ea typeface="MS PGothic" pitchFamily="34" charset="-128"/>
              </a:rPr>
              <a:t>Hierarchical</a:t>
            </a:r>
            <a:endParaRPr lang="en-US" altLang="zh-CN" sz="3200">
              <a:ea typeface="MS PGothic" pitchFamily="34" charset="-128"/>
            </a:endParaRPr>
          </a:p>
          <a:p>
            <a:pPr eaLnBrk="1" hangingPunct="1">
              <a:lnSpc>
                <a:spcPct val="115000"/>
              </a:lnSpc>
            </a:pPr>
            <a:endParaRPr lang="en-US" altLang="zh-CN" sz="340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Termination conditions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789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400">
                <a:ea typeface="MS PGothic" pitchFamily="34" charset="-128"/>
              </a:rPr>
              <a:t>Several possibilities, e.g.,</a:t>
            </a:r>
            <a:endParaRPr lang="en-US" altLang="zh-CN" sz="3400">
              <a:ea typeface="MS PGothic" pitchFamily="34" charset="-128"/>
            </a:endParaRPr>
          </a:p>
          <a:p>
            <a:pPr lvl="1" eaLnBrk="1" hangingPunct="1"/>
            <a:r>
              <a:rPr lang="en-US" altLang="zh-CN" sz="3200">
                <a:ea typeface="MS PGothic" pitchFamily="34" charset="-128"/>
              </a:rPr>
              <a:t>A fixed number of iterations.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/>
            <a:r>
              <a:rPr lang="en-US" altLang="zh-CN" sz="3200">
                <a:ea typeface="MS PGothic" pitchFamily="34" charset="-128"/>
              </a:rPr>
              <a:t>Doc partition unchanged.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/>
            <a:r>
              <a:rPr lang="en-US" altLang="zh-CN" sz="3200">
                <a:ea typeface="MS PGothic" pitchFamily="34" charset="-128"/>
              </a:rPr>
              <a:t>Centroid positions don’t change.</a:t>
            </a:r>
            <a:endParaRPr lang="en-US" altLang="zh-CN" sz="3200">
              <a:ea typeface="MS PGothic" pitchFamily="34" charset="-128"/>
            </a:endParaRPr>
          </a:p>
        </p:txBody>
      </p:sp>
      <p:sp>
        <p:nvSpPr>
          <p:cNvPr id="37891" name="AutoShape 4"/>
          <p:cNvSpPr/>
          <p:nvPr/>
        </p:nvSpPr>
        <p:spPr>
          <a:xfrm>
            <a:off x="1143000" y="4038600"/>
            <a:ext cx="5486400" cy="1905000"/>
          </a:xfrm>
          <a:prstGeom prst="upArrowCallout">
            <a:avLst>
              <a:gd name="adj1" fmla="val 59973"/>
              <a:gd name="adj2" fmla="val 59973"/>
              <a:gd name="adj3" fmla="val 16662"/>
              <a:gd name="adj4" fmla="val 66667"/>
            </a:avLst>
          </a:prstGeom>
          <a:solidFill>
            <a:schemeClr val="accent1">
              <a:alpha val="50195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1" hangingPunct="1">
              <a:spcBef>
                <a:spcPct val="20000"/>
              </a:spcBef>
            </a:pPr>
            <a:r>
              <a:rPr lang="en-US" altLang="zh-CN" sz="2800">
                <a:latin typeface="Arial" panose="020B0604020202090204" pitchFamily="34" charset="0"/>
                <a:ea typeface="Arial Unicode MS" panose="020B0604020202020204" pitchFamily="34" charset="-128"/>
              </a:rPr>
              <a:t>Does this mean that the docs in a cluster are unchanged?</a:t>
            </a:r>
            <a:endParaRPr lang="en-US" altLang="zh-CN" sz="1400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7892" name="TextBox 4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Convergence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891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Why should the </a:t>
            </a:r>
            <a:r>
              <a:rPr lang="en-US" altLang="zh-CN" sz="3000" i="1"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-means algorithm ever reach a </a:t>
            </a:r>
            <a:r>
              <a:rPr lang="en-US" altLang="zh-CN" sz="3000" i="1">
                <a:ea typeface="MS PGothic" pitchFamily="34" charset="-128"/>
              </a:rPr>
              <a:t>fixed point</a:t>
            </a:r>
            <a:r>
              <a:rPr lang="en-US" altLang="zh-CN" sz="3000">
                <a:ea typeface="MS PGothic" pitchFamily="34" charset="-128"/>
              </a:rPr>
              <a:t>?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A state in which clusters don’t change.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 sz="3000" i="1"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-means is a special case of a general procedure known as the </a:t>
            </a:r>
            <a:r>
              <a:rPr lang="en-US" altLang="zh-CN" sz="3000" i="1">
                <a:ea typeface="MS PGothic" pitchFamily="34" charset="-128"/>
              </a:rPr>
              <a:t>Expectation Maximization (EM) algorithm</a:t>
            </a:r>
            <a:r>
              <a:rPr lang="en-US" altLang="zh-CN" sz="3000">
                <a:ea typeface="MS PGothic" pitchFamily="34" charset="-128"/>
              </a:rPr>
              <a:t>.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EM is known to converge.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Number of iterations could be large.</a:t>
            </a:r>
            <a:endParaRPr lang="en-US" altLang="zh-CN">
              <a:ea typeface="MS PGothic" pitchFamily="34" charset="-128"/>
            </a:endParaRPr>
          </a:p>
          <a:p>
            <a:pPr lvl="3" eaLnBrk="1" hangingPunct="1"/>
            <a:r>
              <a:rPr lang="en-US" altLang="zh-CN" sz="2400">
                <a:ea typeface="MS PGothic" pitchFamily="34" charset="-128"/>
              </a:rPr>
              <a:t>But in practice usually isn’t</a:t>
            </a:r>
            <a:endParaRPr lang="en-US" altLang="zh-CN" sz="2400">
              <a:ea typeface="MS PGothic" pitchFamily="34" charset="-128"/>
            </a:endParaRPr>
          </a:p>
        </p:txBody>
      </p:sp>
      <p:sp>
        <p:nvSpPr>
          <p:cNvPr id="38915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Convergence of </a:t>
            </a:r>
            <a:r>
              <a:rPr kumimoji="0" lang="en-US" altLang="zh-CN" sz="3600" b="0" i="1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-Means</a:t>
            </a:r>
            <a:endParaRPr kumimoji="0" lang="en-US" altLang="zh-CN" sz="3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9938" name="Rectangle 3"/>
          <p:cNvSpPr>
            <a:spLocks noGrp="1"/>
          </p:cNvSpPr>
          <p:nvPr>
            <p:ph idx="1"/>
          </p:nvPr>
        </p:nvSpPr>
        <p:spPr>
          <a:xfrm>
            <a:off x="492125" y="2057400"/>
            <a:ext cx="8229600" cy="3368675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Define goodness measure of cluster </a:t>
            </a:r>
            <a:r>
              <a:rPr lang="en-US" altLang="zh-CN" sz="3000" i="1"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 as sum of squared distances from cluster centroid: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G</a:t>
            </a:r>
            <a:r>
              <a:rPr lang="en-US" altLang="zh-CN" i="1" baseline="-25000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 = </a:t>
            </a:r>
            <a:r>
              <a:rPr lang="el-GR" altLang="zh-CN">
                <a:ea typeface="MS PGothic" pitchFamily="34" charset="-128"/>
              </a:rPr>
              <a:t>Σ</a:t>
            </a:r>
            <a:r>
              <a:rPr lang="en-US" altLang="zh-CN" baseline="-25000">
                <a:ea typeface="MS PGothic" pitchFamily="34" charset="-128"/>
              </a:rPr>
              <a:t>i</a:t>
            </a:r>
            <a:r>
              <a:rPr lang="en-US" altLang="zh-CN">
                <a:ea typeface="MS PGothic" pitchFamily="34" charset="-128"/>
              </a:rPr>
              <a:t> (d</a:t>
            </a:r>
            <a:r>
              <a:rPr lang="en-US" altLang="zh-CN" baseline="-25000">
                <a:ea typeface="MS PGothic" pitchFamily="34" charset="-128"/>
              </a:rPr>
              <a:t>i</a:t>
            </a:r>
            <a:r>
              <a:rPr lang="en-US" altLang="zh-CN">
                <a:ea typeface="MS PGothic" pitchFamily="34" charset="-128"/>
              </a:rPr>
              <a:t> – c</a:t>
            </a:r>
            <a:r>
              <a:rPr lang="en-US" altLang="zh-CN" i="1" baseline="-25000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)</a:t>
            </a:r>
            <a:r>
              <a:rPr lang="en-US" altLang="zh-CN" baseline="30000">
                <a:ea typeface="MS PGothic" pitchFamily="34" charset="-128"/>
              </a:rPr>
              <a:t>2  </a:t>
            </a:r>
            <a:r>
              <a:rPr lang="en-US" altLang="zh-CN">
                <a:ea typeface="MS PGothic" pitchFamily="34" charset="-128"/>
              </a:rPr>
              <a:t>        (sum over all d</a:t>
            </a:r>
            <a:r>
              <a:rPr lang="en-US" altLang="zh-CN" baseline="-25000">
                <a:ea typeface="MS PGothic" pitchFamily="34" charset="-128"/>
              </a:rPr>
              <a:t>i</a:t>
            </a:r>
            <a:r>
              <a:rPr lang="en-US" altLang="zh-CN">
                <a:ea typeface="MS PGothic" pitchFamily="34" charset="-128"/>
              </a:rPr>
              <a:t> in cluster </a:t>
            </a: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)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G = </a:t>
            </a:r>
            <a:r>
              <a:rPr lang="el-GR" altLang="zh-CN" sz="3000">
                <a:ea typeface="MS PGothic" pitchFamily="34" charset="-128"/>
              </a:rPr>
              <a:t>Σ</a:t>
            </a:r>
            <a:r>
              <a:rPr lang="en-US" altLang="zh-CN" sz="3000" i="1" baseline="-25000"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 G</a:t>
            </a:r>
            <a:r>
              <a:rPr lang="en-US" altLang="zh-CN" sz="3000" i="1" baseline="-25000">
                <a:ea typeface="MS PGothic" pitchFamily="34" charset="-128"/>
              </a:rPr>
              <a:t>k</a:t>
            </a:r>
            <a:endParaRPr lang="en-US" altLang="zh-CN" sz="3000" i="1" baseline="-250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Reassignment monotonically decreases G since each vector is assigned to the closest centroid.</a:t>
            </a:r>
            <a:endParaRPr lang="en-US" altLang="zh-CN" sz="3000">
              <a:ea typeface="MS PGothic" pitchFamily="34" charset="-128"/>
            </a:endParaRPr>
          </a:p>
        </p:txBody>
      </p:sp>
      <p:sp>
        <p:nvSpPr>
          <p:cNvPr id="39939" name="AutoShape 5"/>
          <p:cNvSpPr/>
          <p:nvPr/>
        </p:nvSpPr>
        <p:spPr>
          <a:xfrm>
            <a:off x="4953000" y="1160463"/>
            <a:ext cx="1924050" cy="461962"/>
          </a:xfrm>
          <a:prstGeom prst="borderCallout2">
            <a:avLst>
              <a:gd name="adj1" fmla="val 97958"/>
              <a:gd name="adj2" fmla="val 100199"/>
              <a:gd name="adj3" fmla="val 204824"/>
              <a:gd name="adj4" fmla="val 121597"/>
              <a:gd name="adj5" fmla="val 313102"/>
              <a:gd name="adj6" fmla="val 85778"/>
            </a:avLst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1" hangingPunct="1"/>
            <a:r>
              <a:rPr lang="en-US" altLang="zh-CN" sz="2400">
                <a:latin typeface="Lucida Sans" pitchFamily="34" charset="0"/>
                <a:ea typeface="Arial Unicode MS" panose="020B0604020202020204" pitchFamily="34" charset="-128"/>
              </a:rPr>
              <a:t>Lower case!</a:t>
            </a:r>
            <a:endParaRPr lang="en-US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9940" name="TextBox 4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Convergence of </a:t>
            </a: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-Means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0962" name="Rectangle 3"/>
          <p:cNvSpPr>
            <a:spLocks noGrp="1"/>
          </p:cNvSpPr>
          <p:nvPr>
            <p:ph idx="1"/>
          </p:nvPr>
        </p:nvSpPr>
        <p:spPr>
          <a:xfrm>
            <a:off x="381000" y="1219200"/>
            <a:ext cx="8686800" cy="495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>
                <a:ea typeface="MS PGothic" pitchFamily="34" charset="-128"/>
              </a:rPr>
              <a:t>Recomputation monotonically decreases each G</a:t>
            </a:r>
            <a:r>
              <a:rPr lang="en-US" altLang="zh-CN" i="1" baseline="-25000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 since (</a:t>
            </a:r>
            <a:r>
              <a:rPr lang="en-US" altLang="zh-CN" i="1">
                <a:ea typeface="MS PGothic" pitchFamily="34" charset="-128"/>
              </a:rPr>
              <a:t>m</a:t>
            </a:r>
            <a:r>
              <a:rPr lang="en-US" altLang="zh-CN" i="1" baseline="-25000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 is number of members in cluster </a:t>
            </a: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):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(d</a:t>
            </a:r>
            <a:r>
              <a:rPr lang="en-US" altLang="zh-CN" sz="3200" i="1" baseline="-25000">
                <a:ea typeface="MS PGothic" pitchFamily="34" charset="-128"/>
              </a:rPr>
              <a:t>i</a:t>
            </a:r>
            <a:r>
              <a:rPr lang="en-US" altLang="zh-CN" sz="3200" i="1">
                <a:ea typeface="MS PGothic" pitchFamily="34" charset="-128"/>
              </a:rPr>
              <a:t> – a)</a:t>
            </a:r>
            <a:r>
              <a:rPr lang="en-US" altLang="zh-CN" sz="3200" i="1" baseline="30000">
                <a:ea typeface="MS PGothic" pitchFamily="34" charset="-128"/>
              </a:rPr>
              <a:t>2</a:t>
            </a:r>
            <a:r>
              <a:rPr lang="en-US" altLang="zh-CN" sz="3200">
                <a:ea typeface="MS PGothic" pitchFamily="34" charset="-128"/>
              </a:rPr>
              <a:t> reaches minimum for:</a:t>
            </a:r>
            <a:endParaRPr lang="en-US" altLang="zh-CN" sz="3200">
              <a:ea typeface="MS PGothic" pitchFamily="34" charset="-128"/>
            </a:endParaRPr>
          </a:p>
          <a:p>
            <a:pPr lvl="1" eaLnBrk="1" hangingPunct="1"/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–2(d</a:t>
            </a:r>
            <a:r>
              <a:rPr lang="en-US" altLang="zh-CN" sz="3200" i="1" baseline="-25000">
                <a:ea typeface="MS PGothic" pitchFamily="34" charset="-128"/>
              </a:rPr>
              <a:t>i</a:t>
            </a:r>
            <a:r>
              <a:rPr lang="en-US" altLang="zh-CN" sz="3200" i="1">
                <a:ea typeface="MS PGothic" pitchFamily="34" charset="-128"/>
              </a:rPr>
              <a:t> – a) = 0</a:t>
            </a:r>
            <a:r>
              <a:rPr lang="el-GR" altLang="zh-CN" sz="3200" i="1">
                <a:ea typeface="MS PGothic" pitchFamily="34" charset="-128"/>
              </a:rPr>
              <a:t> </a:t>
            </a:r>
            <a:endParaRPr lang="en-US" altLang="zh-CN" sz="3200" i="1">
              <a:ea typeface="MS PGothic" pitchFamily="34" charset="-128"/>
            </a:endParaRPr>
          </a:p>
          <a:p>
            <a:pPr lvl="1" eaLnBrk="1" hangingPunct="1"/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d</a:t>
            </a:r>
            <a:r>
              <a:rPr lang="en-US" altLang="zh-CN" sz="3200" i="1" baseline="-25000">
                <a:ea typeface="MS PGothic" pitchFamily="34" charset="-128"/>
              </a:rPr>
              <a:t>i</a:t>
            </a:r>
            <a:r>
              <a:rPr lang="en-US" altLang="zh-CN" sz="3200" i="1">
                <a:ea typeface="MS PGothic" pitchFamily="34" charset="-128"/>
              </a:rPr>
              <a:t> = </a:t>
            </a:r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a</a:t>
            </a:r>
            <a:endParaRPr lang="en-US" altLang="zh-CN" sz="3200" i="1">
              <a:ea typeface="MS PGothic" pitchFamily="34" charset="-128"/>
            </a:endParaRPr>
          </a:p>
          <a:p>
            <a:pPr lvl="1" eaLnBrk="1" hangingPunct="1"/>
            <a:r>
              <a:rPr lang="en-US" altLang="zh-CN" sz="3200" i="1">
                <a:ea typeface="MS PGothic" pitchFamily="34" charset="-128"/>
              </a:rPr>
              <a:t>m</a:t>
            </a:r>
            <a:r>
              <a:rPr lang="en-US" altLang="zh-CN" sz="3200" i="1" baseline="-25000">
                <a:ea typeface="MS PGothic" pitchFamily="34" charset="-128"/>
              </a:rPr>
              <a:t>K</a:t>
            </a:r>
            <a:r>
              <a:rPr lang="en-US" altLang="zh-CN" sz="3200" i="1">
                <a:ea typeface="MS PGothic" pitchFamily="34" charset="-128"/>
              </a:rPr>
              <a:t> a = </a:t>
            </a:r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d</a:t>
            </a:r>
            <a:r>
              <a:rPr lang="en-US" altLang="zh-CN" sz="3200" i="1" baseline="-25000">
                <a:ea typeface="MS PGothic" pitchFamily="34" charset="-128"/>
              </a:rPr>
              <a:t>i</a:t>
            </a:r>
            <a:r>
              <a:rPr lang="en-US" altLang="zh-CN" sz="3200" i="1">
                <a:ea typeface="MS PGothic" pitchFamily="34" charset="-128"/>
              </a:rPr>
              <a:t> </a:t>
            </a:r>
            <a:endParaRPr lang="en-US" altLang="zh-CN" sz="3200" i="1">
              <a:ea typeface="MS PGothic" pitchFamily="34" charset="-128"/>
            </a:endParaRPr>
          </a:p>
          <a:p>
            <a:pPr lvl="1" eaLnBrk="1" hangingPunct="1"/>
            <a:r>
              <a:rPr lang="en-US" altLang="zh-CN" sz="3200" i="1">
                <a:ea typeface="MS PGothic" pitchFamily="34" charset="-128"/>
              </a:rPr>
              <a:t>a = (1/ m</a:t>
            </a:r>
            <a:r>
              <a:rPr lang="en-US" altLang="zh-CN" sz="3200" i="1" baseline="-25000">
                <a:ea typeface="MS PGothic" pitchFamily="34" charset="-128"/>
              </a:rPr>
              <a:t>k</a:t>
            </a:r>
            <a:r>
              <a:rPr lang="en-US" altLang="zh-CN" sz="3200" i="1">
                <a:ea typeface="MS PGothic" pitchFamily="34" charset="-128"/>
              </a:rPr>
              <a:t>) </a:t>
            </a:r>
            <a:r>
              <a:rPr lang="el-GR" altLang="zh-CN" sz="3200" i="1">
                <a:ea typeface="MS PGothic" pitchFamily="34" charset="-128"/>
              </a:rPr>
              <a:t>Σ</a:t>
            </a:r>
            <a:r>
              <a:rPr lang="en-US" altLang="zh-CN" sz="3200" i="1">
                <a:ea typeface="MS PGothic" pitchFamily="34" charset="-128"/>
              </a:rPr>
              <a:t> d</a:t>
            </a:r>
            <a:r>
              <a:rPr lang="en-US" altLang="zh-CN" sz="3200" i="1" baseline="-25000">
                <a:ea typeface="MS PGothic" pitchFamily="34" charset="-128"/>
              </a:rPr>
              <a:t>i</a:t>
            </a:r>
            <a:r>
              <a:rPr lang="en-US" altLang="zh-CN" sz="3200" i="1">
                <a:ea typeface="MS PGothic" pitchFamily="34" charset="-128"/>
              </a:rPr>
              <a:t> = c</a:t>
            </a:r>
            <a:r>
              <a:rPr lang="en-US" altLang="zh-CN" sz="3200" i="1" baseline="-25000">
                <a:ea typeface="MS PGothic" pitchFamily="34" charset="-128"/>
              </a:rPr>
              <a:t>k</a:t>
            </a:r>
            <a:endParaRPr lang="en-US" altLang="zh-CN" sz="32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-means typically converges quickly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40963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Time Complexity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1986" name="Rectangle 5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>
                <a:ea typeface="MS PGothic" pitchFamily="34" charset="-128"/>
              </a:rPr>
              <a:t>Computing distance between two docs is O</a:t>
            </a:r>
            <a:r>
              <a:rPr lang="en-US" altLang="zh-CN" i="1">
                <a:ea typeface="MS PGothic" pitchFamily="34" charset="-128"/>
              </a:rPr>
              <a:t>(M)</a:t>
            </a:r>
            <a:r>
              <a:rPr lang="en-US" altLang="zh-CN">
                <a:ea typeface="MS PGothic" pitchFamily="34" charset="-128"/>
              </a:rPr>
              <a:t> where </a:t>
            </a:r>
            <a:r>
              <a:rPr lang="en-US" altLang="zh-CN" i="1">
                <a:ea typeface="MS PGothic" pitchFamily="34" charset="-128"/>
              </a:rPr>
              <a:t>M </a:t>
            </a:r>
            <a:r>
              <a:rPr lang="en-US" altLang="zh-CN">
                <a:ea typeface="MS PGothic" pitchFamily="34" charset="-128"/>
              </a:rPr>
              <a:t>is the dimensionality of the vectors.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Reassigning clusters: O</a:t>
            </a:r>
            <a:r>
              <a:rPr lang="en-US" altLang="zh-CN" i="1">
                <a:ea typeface="MS PGothic" pitchFamily="34" charset="-128"/>
              </a:rPr>
              <a:t>(KN)</a:t>
            </a:r>
            <a:r>
              <a:rPr lang="en-US" altLang="zh-CN">
                <a:ea typeface="MS PGothic" pitchFamily="34" charset="-128"/>
              </a:rPr>
              <a:t> distance computations, or O</a:t>
            </a:r>
            <a:r>
              <a:rPr lang="en-US" altLang="zh-CN" i="1">
                <a:ea typeface="MS PGothic" pitchFamily="34" charset="-128"/>
              </a:rPr>
              <a:t>(KNM).</a:t>
            </a:r>
            <a:endParaRPr lang="en-US" altLang="zh-CN" i="1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Computing centroids: Each doc gets added once to some centroid: O</a:t>
            </a:r>
            <a:r>
              <a:rPr lang="en-US" altLang="zh-CN" i="1">
                <a:ea typeface="MS PGothic" pitchFamily="34" charset="-128"/>
              </a:rPr>
              <a:t>(NM).</a:t>
            </a:r>
            <a:endParaRPr lang="en-US" altLang="zh-CN" i="1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Assume these two steps are each done once for </a:t>
            </a:r>
            <a:r>
              <a:rPr lang="en-US" altLang="zh-CN" i="1">
                <a:ea typeface="MS PGothic" pitchFamily="34" charset="-128"/>
              </a:rPr>
              <a:t>I</a:t>
            </a:r>
            <a:r>
              <a:rPr lang="en-US" altLang="zh-CN">
                <a:ea typeface="MS PGothic" pitchFamily="34" charset="-128"/>
              </a:rPr>
              <a:t> iterations:  O</a:t>
            </a:r>
            <a:r>
              <a:rPr lang="en-US" altLang="zh-CN" i="1">
                <a:ea typeface="MS PGothic" pitchFamily="34" charset="-128"/>
              </a:rPr>
              <a:t>(IKNM).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41987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Seed Choice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85875"/>
            <a:ext cx="5334000" cy="4876800"/>
          </a:xfrm>
        </p:spPr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Results can vary based on random seed selection.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Some seeds can result in poor convergence rate, or convergence to sub-optimal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clusterings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Select good seeds using a heuristic (e.g., doc least similar to any existing mean)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Try out multiple starting points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Initialize with the results of another method.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  <p:pic>
        <p:nvPicPr>
          <p:cNvPr id="4301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2590800"/>
            <a:ext cx="2819400" cy="1055688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</p:pic>
      <p:sp>
        <p:nvSpPr>
          <p:cNvPr id="43012" name="Text Box 5"/>
          <p:cNvSpPr txBox="1"/>
          <p:nvPr/>
        </p:nvSpPr>
        <p:spPr>
          <a:xfrm>
            <a:off x="6096000" y="3657600"/>
            <a:ext cx="2679700" cy="2014538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In the above, if you start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with B and E as centroids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you converge to {A,B,C}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and {D,E,F}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If you start with D and F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you converge to 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b="1">
                <a:latin typeface="Times New Roman" panose="02020503050405090304" pitchFamily="18" charset="0"/>
                <a:ea typeface="Arial Unicode MS" panose="020B0604020202020204" pitchFamily="34" charset="-128"/>
              </a:rPr>
              <a:t>{A,B,D,E} {C,F}</a:t>
            </a:r>
            <a:endParaRPr lang="en-US" altLang="zh-CN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43013" name="Text Box 6"/>
          <p:cNvSpPr txBox="1"/>
          <p:nvPr/>
        </p:nvSpPr>
        <p:spPr>
          <a:xfrm>
            <a:off x="6324600" y="1828800"/>
            <a:ext cx="2168525" cy="701675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b="1">
                <a:latin typeface="Times New Roman" panose="02020503050405090304" pitchFamily="18" charset="0"/>
                <a:ea typeface="Arial Unicode MS" panose="020B0604020202020204" pitchFamily="34" charset="-128"/>
              </a:rPr>
              <a:t>Example showing</a:t>
            </a:r>
            <a:endParaRPr lang="en-US" altLang="zh-CN" sz="2000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000" b="1">
                <a:latin typeface="Times New Roman" panose="02020503050405090304" pitchFamily="18" charset="0"/>
                <a:ea typeface="Arial Unicode MS" panose="020B0604020202020204" pitchFamily="34" charset="-128"/>
              </a:rPr>
              <a:t>sensitivity to seeds</a:t>
            </a:r>
            <a:endParaRPr lang="en-US" altLang="zh-CN" sz="2000" b="1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43014" name="TextBox 6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6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-means issues, variations, etc.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4034" name="Rectangle 7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Recomputing the centroid after every assignment (rather than after all points are re-assigned) can improve speed of convergence of </a:t>
            </a:r>
            <a:r>
              <a:rPr lang="en-US" altLang="zh-CN" i="1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-means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Assumes clusters are spherical in vector space</a:t>
            </a:r>
            <a:endParaRPr lang="en-US" altLang="zh-CN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>
                <a:ea typeface="MS PGothic" pitchFamily="34" charset="-128"/>
              </a:rPr>
              <a:t>Sensitive to coordinate changes, weighting etc. </a:t>
            </a:r>
            <a:endParaRPr lang="en-US" altLang="zh-CN" sz="26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Disjoint and exhaustive</a:t>
            </a:r>
            <a:endParaRPr lang="en-US" altLang="zh-CN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>
                <a:ea typeface="MS PGothic" pitchFamily="34" charset="-128"/>
              </a:rPr>
              <a:t>Doesn’t have a notion of “outliers” by default</a:t>
            </a:r>
            <a:endParaRPr lang="en-US" altLang="zh-CN" sz="2600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>
                <a:ea typeface="MS PGothic" pitchFamily="34" charset="-128"/>
              </a:rPr>
              <a:t>But can add outlier filtering</a:t>
            </a:r>
            <a:endParaRPr lang="en-US" altLang="zh-CN" sz="2600">
              <a:ea typeface="MS PGothic" pitchFamily="34" charset="-128"/>
            </a:endParaRPr>
          </a:p>
        </p:txBody>
      </p:sp>
      <p:sp>
        <p:nvSpPr>
          <p:cNvPr id="44035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16.4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How Many Clusters?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Number of clusters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is given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Partition</a:t>
            </a:r>
            <a:r>
              <a:rPr kumimoji="0" lang="en-US" altLang="zh-CN" sz="26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n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docs into predetermined number of clusters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Finding the “right” number of clusters is part of the problem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Given docs, partition into an “appropriate” number of subsets.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E.g., for query results - ideal value of 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not known up front - though UI may impose limits.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Can usually take an algorithm for one flavor and convert to the other.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 not specified in advance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608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Say, the results of a query.</a:t>
            </a:r>
            <a:endParaRPr lang="en-US" altLang="zh-CN" sz="30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Solve an optimization problem: penalize having lots of clusters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application dependent, e.g., compressed summary of search results list.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Tradeoff between having more clusters (better focus within each cluster) and having too many clusters</a:t>
            </a:r>
            <a:endParaRPr lang="en-US" altLang="zh-CN" sz="300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K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 not specified in advance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710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400">
                <a:ea typeface="MS PGothic" pitchFamily="34" charset="-128"/>
              </a:rPr>
              <a:t>Given a clustering, define the </a:t>
            </a:r>
            <a:r>
              <a:rPr lang="en-US" altLang="zh-CN" sz="3400" u="sng">
                <a:ea typeface="MS PGothic" pitchFamily="34" charset="-128"/>
              </a:rPr>
              <a:t>Benefit</a:t>
            </a:r>
            <a:r>
              <a:rPr lang="en-US" altLang="zh-CN" sz="3400">
                <a:ea typeface="MS PGothic" pitchFamily="34" charset="-128"/>
              </a:rPr>
              <a:t> for a doc to be the cosine similarity to its centroid</a:t>
            </a:r>
            <a:endParaRPr lang="en-US" altLang="zh-CN" sz="3400">
              <a:ea typeface="MS PGothic" pitchFamily="34" charset="-128"/>
            </a:endParaRPr>
          </a:p>
          <a:p>
            <a:pPr eaLnBrk="1" hangingPunct="1"/>
            <a:r>
              <a:rPr lang="en-US" altLang="zh-CN" sz="3400">
                <a:ea typeface="MS PGothic" pitchFamily="34" charset="-128"/>
              </a:rPr>
              <a:t>Define the </a:t>
            </a:r>
            <a:r>
              <a:rPr lang="en-US" altLang="zh-CN" sz="3400" u="sng">
                <a:ea typeface="MS PGothic" pitchFamily="34" charset="-128"/>
              </a:rPr>
              <a:t>Total Benefit</a:t>
            </a:r>
            <a:r>
              <a:rPr lang="en-US" altLang="zh-CN" sz="3400">
                <a:ea typeface="MS PGothic" pitchFamily="34" charset="-128"/>
              </a:rPr>
              <a:t> to be the sum of the individual doc Benefits.</a:t>
            </a:r>
            <a:endParaRPr lang="en-US" altLang="zh-CN" sz="3400">
              <a:ea typeface="MS PGothic" pitchFamily="34" charset="-128"/>
            </a:endParaRPr>
          </a:p>
        </p:txBody>
      </p:sp>
      <p:sp>
        <p:nvSpPr>
          <p:cNvPr id="47107" name="AutoShape 4"/>
          <p:cNvSpPr/>
          <p:nvPr/>
        </p:nvSpPr>
        <p:spPr>
          <a:xfrm>
            <a:off x="238125" y="3798867"/>
            <a:ext cx="8448675" cy="803315"/>
          </a:xfrm>
          <a:prstGeom prst="upArrowCallout">
            <a:avLst>
              <a:gd name="adj1" fmla="val 260810"/>
              <a:gd name="adj2" fmla="val 260811"/>
              <a:gd name="adj3" fmla="val 24162"/>
              <a:gd name="adj4" fmla="val 66667"/>
            </a:avLst>
          </a:prstGeom>
          <a:solidFill>
            <a:schemeClr val="accent1">
              <a:alpha val="50195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1" hangingPunct="1">
              <a:spcBef>
                <a:spcPct val="20000"/>
              </a:spcBef>
            </a:pPr>
            <a:r>
              <a:rPr lang="en-US" altLang="zh-CN" sz="2800">
                <a:latin typeface="Times New Roman Regular" panose="02020503050405090304" charset="0"/>
                <a:ea typeface="Arial Unicode MS" panose="020B0604020202020204" pitchFamily="34" charset="-128"/>
                <a:cs typeface="Times New Roman Regular" panose="02020503050405090304" charset="0"/>
              </a:rPr>
              <a:t>Why is there always a clustering of Total Benefit </a:t>
            </a:r>
            <a:r>
              <a:rPr lang="en-US" altLang="zh-CN" sz="2800">
                <a:latin typeface="Times New Roman Regular" panose="02020503050405090304" charset="0"/>
                <a:ea typeface="Arial Unicode MS" panose="020B0604020202020204" pitchFamily="34" charset="-128"/>
                <a:cs typeface="Times New Roman Regular" panose="02020503050405090304" charset="0"/>
              </a:rPr>
              <a:t>n?</a:t>
            </a:r>
            <a:endParaRPr lang="en-US" altLang="zh-CN">
              <a:latin typeface="Times New Roman Regular" panose="02020503050405090304" charset="0"/>
              <a:ea typeface="Arial Unicode MS" panose="020B0604020202020204" pitchFamily="34" charset="-128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Text Clustering Stages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>
                <a:latin typeface="Calibri" pitchFamily="34" charset="0"/>
              </a:rPr>
            </a:fld>
            <a:endParaRPr lang="en-US" altLang="zh-CN">
              <a:latin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859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Penalize lots of clusters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For each cluster, we have a </a:t>
            </a:r>
            <a:r>
              <a:rPr kumimoji="0" lang="en-US" altLang="zh-CN" sz="32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Cost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Thus for a clustering with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clusters, the </a:t>
            </a:r>
            <a:r>
              <a:rPr kumimoji="0" lang="en-US" altLang="zh-CN" sz="32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Total Cost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is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KC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Define the </a:t>
            </a:r>
            <a:r>
              <a:rPr kumimoji="0" lang="en-US" altLang="zh-CN" sz="3200" b="0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Value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of a clustering to be = 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Total Benefit - Total Cost.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Find the clustering of highest value, over all choices of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Total benefit increases with increasing 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K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. But can stop when it doesn’t increase by “much”. The Cost term enforces this.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Hierarchical Clustering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915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Build a tree-based hierarchical taxonomy (</a:t>
            </a:r>
            <a:r>
              <a:rPr lang="en-US" altLang="zh-CN" sz="3000" i="1">
                <a:ea typeface="MS PGothic" pitchFamily="34" charset="-128"/>
              </a:rPr>
              <a:t>dendrogram</a:t>
            </a:r>
            <a:r>
              <a:rPr lang="en-US" altLang="zh-CN" sz="3000">
                <a:ea typeface="MS PGothic" pitchFamily="34" charset="-128"/>
              </a:rPr>
              <a:t>) from a set of documents.</a:t>
            </a:r>
            <a:endParaRPr lang="en-US" altLang="zh-CN" sz="3000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200">
              <a:ea typeface="MS PGothic" pitchFamily="34" charset="-128"/>
            </a:endParaRPr>
          </a:p>
          <a:p>
            <a:pPr eaLnBrk="1" hangingPunct="1"/>
            <a:endParaRPr lang="en-US" altLang="zh-CN" sz="2200">
              <a:ea typeface="MS PGothic" pitchFamily="34" charset="-128"/>
            </a:endParaRPr>
          </a:p>
          <a:p>
            <a:pPr eaLnBrk="1" hangingPunct="1"/>
            <a:endParaRPr lang="en-US" altLang="zh-CN" sz="2200">
              <a:ea typeface="MS PGothic" pitchFamily="34" charset="-128"/>
            </a:endParaRPr>
          </a:p>
          <a:p>
            <a:pPr eaLnBrk="1" hangingPunct="1"/>
            <a:endParaRPr lang="en-US" altLang="zh-CN" sz="2200">
              <a:ea typeface="MS PGothic" pitchFamily="34" charset="-128"/>
            </a:endParaRPr>
          </a:p>
          <a:p>
            <a:pPr eaLnBrk="1" hangingPunct="1"/>
            <a:endParaRPr lang="en-US" altLang="zh-CN" sz="22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One approach: recursive application of a partitional clustering algorithm.</a:t>
            </a:r>
            <a:endParaRPr lang="en-US" altLang="zh-CN" sz="3000">
              <a:ea typeface="MS PGothic" pitchFamily="34" charset="-128"/>
            </a:endParaRPr>
          </a:p>
        </p:txBody>
      </p:sp>
      <p:grpSp>
        <p:nvGrpSpPr>
          <p:cNvPr id="49155" name="Group 4"/>
          <p:cNvGrpSpPr/>
          <p:nvPr/>
        </p:nvGrpSpPr>
        <p:grpSpPr>
          <a:xfrm>
            <a:off x="1676400" y="2819400"/>
            <a:ext cx="5867400" cy="1981200"/>
            <a:chOff x="1056" y="1536"/>
            <a:chExt cx="3696" cy="1248"/>
          </a:xfrm>
        </p:grpSpPr>
        <p:sp>
          <p:nvSpPr>
            <p:cNvPr id="49157" name="Text Box 5"/>
            <p:cNvSpPr txBox="1"/>
            <p:nvPr/>
          </p:nvSpPr>
          <p:spPr>
            <a:xfrm>
              <a:off x="2688" y="1536"/>
              <a:ext cx="864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 lIns="90000" tIns="46800" rIns="90000" bIns="46800">
              <a:spAutoFit/>
            </a:bodyPr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animal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49158" name="Text Box 6"/>
            <p:cNvSpPr txBox="1"/>
            <p:nvPr/>
          </p:nvSpPr>
          <p:spPr>
            <a:xfrm>
              <a:off x="1728" y="1872"/>
              <a:ext cx="752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vertebrate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49159" name="Text Box 7"/>
            <p:cNvSpPr txBox="1"/>
            <p:nvPr/>
          </p:nvSpPr>
          <p:spPr>
            <a:xfrm>
              <a:off x="1056" y="2256"/>
              <a:ext cx="3696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fish reptile amphib. mammal      worm insect crustacean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49160" name="Text Box 8"/>
            <p:cNvSpPr txBox="1"/>
            <p:nvPr/>
          </p:nvSpPr>
          <p:spPr>
            <a:xfrm>
              <a:off x="3312" y="1872"/>
              <a:ext cx="876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90000" tIns="46800" rIns="90000" bIns="46800">
              <a:spAutoFit/>
            </a:bodyPr>
            <a:p>
              <a:pPr algn="ctr" eaLnBrk="1" hangingPunct="1"/>
              <a:r>
                <a:rPr lang="en-US" altLang="zh-CN" sz="2000">
                  <a:solidFill>
                    <a:schemeClr val="tx2"/>
                  </a:solidFill>
                  <a:latin typeface="Times New Roman" panose="02020503050405090304" pitchFamily="18" charset="0"/>
                  <a:ea typeface="Arial Unicode MS" panose="020B0604020202020204" pitchFamily="34" charset="-128"/>
                </a:rPr>
                <a:t>invertebrate</a:t>
              </a:r>
              <a:endParaRPr lang="en-US" altLang="zh-CN" sz="2000">
                <a:solidFill>
                  <a:schemeClr val="tx2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endParaRPr>
            </a:p>
          </p:txBody>
        </p:sp>
        <p:sp>
          <p:nvSpPr>
            <p:cNvPr id="49161" name="Line 9"/>
            <p:cNvSpPr/>
            <p:nvPr/>
          </p:nvSpPr>
          <p:spPr>
            <a:xfrm flipH="1">
              <a:off x="2124" y="1736"/>
              <a:ext cx="962" cy="20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2" name="Line 10"/>
            <p:cNvSpPr/>
            <p:nvPr/>
          </p:nvSpPr>
          <p:spPr>
            <a:xfrm>
              <a:off x="3094" y="1736"/>
              <a:ext cx="639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3" name="Line 11"/>
            <p:cNvSpPr/>
            <p:nvPr/>
          </p:nvSpPr>
          <p:spPr>
            <a:xfrm flipH="1">
              <a:off x="1232" y="2059"/>
              <a:ext cx="876" cy="26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4" name="Line 12"/>
            <p:cNvSpPr/>
            <p:nvPr/>
          </p:nvSpPr>
          <p:spPr>
            <a:xfrm flipH="1">
              <a:off x="1635" y="2059"/>
              <a:ext cx="473" cy="2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5" name="Line 13"/>
            <p:cNvSpPr/>
            <p:nvPr/>
          </p:nvSpPr>
          <p:spPr>
            <a:xfrm>
              <a:off x="2108" y="2059"/>
              <a:ext cx="0" cy="31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6" name="Line 14"/>
            <p:cNvSpPr/>
            <p:nvPr/>
          </p:nvSpPr>
          <p:spPr>
            <a:xfrm>
              <a:off x="2108" y="2059"/>
              <a:ext cx="513" cy="26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7" name="Line 15"/>
            <p:cNvSpPr/>
            <p:nvPr/>
          </p:nvSpPr>
          <p:spPr>
            <a:xfrm flipH="1">
              <a:off x="3386" y="2044"/>
              <a:ext cx="347" cy="30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8" name="Line 16"/>
            <p:cNvSpPr/>
            <p:nvPr/>
          </p:nvSpPr>
          <p:spPr>
            <a:xfrm>
              <a:off x="3733" y="2052"/>
              <a:ext cx="0" cy="30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9" name="Line 17"/>
            <p:cNvSpPr/>
            <p:nvPr/>
          </p:nvSpPr>
          <p:spPr>
            <a:xfrm>
              <a:off x="3733" y="2059"/>
              <a:ext cx="537" cy="2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9170" name="Group 18"/>
            <p:cNvGrpSpPr/>
            <p:nvPr/>
          </p:nvGrpSpPr>
          <p:grpSpPr>
            <a:xfrm>
              <a:off x="1104" y="2448"/>
              <a:ext cx="192" cy="336"/>
              <a:chOff x="1104" y="2448"/>
              <a:chExt cx="192" cy="336"/>
            </a:xfrm>
          </p:grpSpPr>
          <p:sp>
            <p:nvSpPr>
              <p:cNvPr id="49189" name="Line 19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90" name="Line 20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1" name="Group 21"/>
            <p:cNvGrpSpPr/>
            <p:nvPr/>
          </p:nvGrpSpPr>
          <p:grpSpPr>
            <a:xfrm>
              <a:off x="1440" y="2448"/>
              <a:ext cx="192" cy="336"/>
              <a:chOff x="1104" y="2448"/>
              <a:chExt cx="192" cy="336"/>
            </a:xfrm>
          </p:grpSpPr>
          <p:sp>
            <p:nvSpPr>
              <p:cNvPr id="49187" name="Line 22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88" name="Line 23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2" name="Group 24"/>
            <p:cNvGrpSpPr/>
            <p:nvPr/>
          </p:nvGrpSpPr>
          <p:grpSpPr>
            <a:xfrm>
              <a:off x="1968" y="2448"/>
              <a:ext cx="192" cy="336"/>
              <a:chOff x="1104" y="2448"/>
              <a:chExt cx="192" cy="336"/>
            </a:xfrm>
          </p:grpSpPr>
          <p:sp>
            <p:nvSpPr>
              <p:cNvPr id="49185" name="Line 25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86" name="Line 26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3" name="Group 27"/>
            <p:cNvGrpSpPr/>
            <p:nvPr/>
          </p:nvGrpSpPr>
          <p:grpSpPr>
            <a:xfrm>
              <a:off x="2544" y="2448"/>
              <a:ext cx="192" cy="336"/>
              <a:chOff x="1104" y="2448"/>
              <a:chExt cx="192" cy="336"/>
            </a:xfrm>
          </p:grpSpPr>
          <p:sp>
            <p:nvSpPr>
              <p:cNvPr id="49183" name="Line 28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84" name="Line 29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4" name="Group 30"/>
            <p:cNvGrpSpPr/>
            <p:nvPr/>
          </p:nvGrpSpPr>
          <p:grpSpPr>
            <a:xfrm>
              <a:off x="3264" y="2448"/>
              <a:ext cx="192" cy="336"/>
              <a:chOff x="1104" y="2448"/>
              <a:chExt cx="192" cy="336"/>
            </a:xfrm>
          </p:grpSpPr>
          <p:sp>
            <p:nvSpPr>
              <p:cNvPr id="49181" name="Line 31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82" name="Line 32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5" name="Group 33"/>
            <p:cNvGrpSpPr/>
            <p:nvPr/>
          </p:nvGrpSpPr>
          <p:grpSpPr>
            <a:xfrm>
              <a:off x="3648" y="2448"/>
              <a:ext cx="192" cy="336"/>
              <a:chOff x="1104" y="2448"/>
              <a:chExt cx="192" cy="336"/>
            </a:xfrm>
          </p:grpSpPr>
          <p:sp>
            <p:nvSpPr>
              <p:cNvPr id="49179" name="Line 34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80" name="Line 35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176" name="Group 36"/>
            <p:cNvGrpSpPr/>
            <p:nvPr/>
          </p:nvGrpSpPr>
          <p:grpSpPr>
            <a:xfrm>
              <a:off x="4224" y="2448"/>
              <a:ext cx="192" cy="336"/>
              <a:chOff x="1104" y="2448"/>
              <a:chExt cx="192" cy="336"/>
            </a:xfrm>
          </p:grpSpPr>
          <p:sp>
            <p:nvSpPr>
              <p:cNvPr id="49177" name="Line 37"/>
              <p:cNvSpPr/>
              <p:nvPr/>
            </p:nvSpPr>
            <p:spPr>
              <a:xfrm flipH="1">
                <a:off x="1104" y="2448"/>
                <a:ext cx="96" cy="2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178" name="Line 38"/>
              <p:cNvSpPr/>
              <p:nvPr/>
            </p:nvSpPr>
            <p:spPr>
              <a:xfrm>
                <a:off x="1207" y="2454"/>
                <a:ext cx="89" cy="33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49156" name="TextBox 38"/>
          <p:cNvSpPr txBox="1"/>
          <p:nvPr/>
        </p:nvSpPr>
        <p:spPr>
          <a:xfrm>
            <a:off x="7620000" y="0"/>
            <a:ext cx="84455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Ch. 17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anose="020B0604030504040204" pitchFamily="34" charset="0"/>
                <a:ea typeface="MS PGothic" pitchFamily="34" charset="-128"/>
                <a:cs typeface="Times New Roman" panose="02020503050405090304" pitchFamily="18" charset="0"/>
              </a:rPr>
              <a:t>Dendrogram: Hierarchical Clustering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0178" name="Content Placeholder 7"/>
          <p:cNvSpPr>
            <a:spLocks noGrp="1"/>
          </p:cNvSpPr>
          <p:nvPr>
            <p:ph sz="half" idx="1"/>
          </p:nvPr>
        </p:nvSpPr>
        <p:spPr/>
        <p:txBody>
          <a:bodyPr vert="horz" wrap="square" lIns="91440" tIns="45720" rIns="91440" bIns="45720" anchor="t" anchorCtr="0"/>
          <a:p>
            <a:pPr marL="342900" lvl="1" indent="-342900" defTabSz="457200" eaLnBrk="1" hangingPunct="1">
              <a:buClr>
                <a:srgbClr val="437085"/>
              </a:buClr>
            </a:pPr>
            <a:r>
              <a:rPr lang="en-US" altLang="zh-CN" sz="3200" kern="1200">
                <a:solidFill>
                  <a:srgbClr val="465142"/>
                </a:solidFill>
                <a:latin typeface="Arial" panose="020B0604020202090204" pitchFamily="34" charset="0"/>
                <a:ea typeface="宋体" pitchFamily="2" charset="-122"/>
                <a:cs typeface="Times New Roman Regular" panose="02020503050405090304" charset="0"/>
              </a:rPr>
              <a:t>Clustering obtained by cutting the dendrogram at a desired level: each </a:t>
            </a:r>
            <a:r>
              <a:rPr lang="en-US" altLang="zh-CN" sz="3200" kern="1200">
                <a:latin typeface="Arial" panose="020B0604020202090204" pitchFamily="34" charset="0"/>
                <a:ea typeface="宋体" pitchFamily="2" charset="-122"/>
                <a:cs typeface="Times New Roman Regular" panose="02020503050405090304" charset="0"/>
              </a:rPr>
              <a:t>connected</a:t>
            </a:r>
            <a:r>
              <a:rPr lang="en-US" altLang="zh-CN" sz="3200" kern="1200">
                <a:solidFill>
                  <a:srgbClr val="465142"/>
                </a:solidFill>
                <a:latin typeface="Arial" panose="020B0604020202090204" pitchFamily="34" charset="0"/>
                <a:ea typeface="宋体" pitchFamily="2" charset="-122"/>
                <a:cs typeface="Times New Roman Regular" panose="02020503050405090304" charset="0"/>
              </a:rPr>
              <a:t> component forms a cluster.</a:t>
            </a:r>
            <a:endParaRPr lang="en-US" altLang="zh-CN" sz="3200" kern="1200">
              <a:solidFill>
                <a:srgbClr val="465142"/>
              </a:solidFill>
              <a:latin typeface="Arial" panose="020B0604020202090204" pitchFamily="34" charset="0"/>
              <a:ea typeface="宋体" pitchFamily="2" charset="-122"/>
              <a:cs typeface="Times New Roman Regular" panose="02020503050405090304" charset="0"/>
            </a:endParaRPr>
          </a:p>
        </p:txBody>
      </p:sp>
      <p:sp>
        <p:nvSpPr>
          <p:cNvPr id="50179" name="Content Placeholder 10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 anchorCtr="0"/>
          <a:p>
            <a:pPr marL="0" indent="0" defTabSz="457200" eaLnBrk="1" hangingPunct="1">
              <a:buClrTx/>
              <a:buSzTx/>
              <a:buFont typeface="Arial" panose="020B0604020202090204" pitchFamily="34" charset="0"/>
              <a:buNone/>
            </a:pPr>
            <a:r>
              <a:rPr lang="en-US" altLang="zh-CN" kern="1200"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</a:t>
            </a:r>
            <a:endParaRPr lang="zh-CN" altLang="zh-CN" kern="1200"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</p:txBody>
      </p:sp>
      <p:sp>
        <p:nvSpPr>
          <p:cNvPr id="50180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itchFamily="34" charset="0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altLang="zh-CN" sz="1200">
                <a:solidFill>
                  <a:srgbClr val="898989"/>
                </a:solidFill>
                <a:ea typeface="Arial Unicode MS" panose="020B0604020202020204" pitchFamily="34" charset="-128"/>
              </a:rPr>
              <a:t>*</a:t>
            </a:r>
            <a:endParaRPr lang="en-US" altLang="zh-CN" sz="1200">
              <a:solidFill>
                <a:srgbClr val="898989"/>
              </a:solidFill>
              <a:ea typeface="Arial Unicode MS" panose="020B0604020202020204" pitchFamily="34" charset="-128"/>
            </a:endParaRPr>
          </a:p>
        </p:txBody>
      </p:sp>
      <p:grpSp>
        <p:nvGrpSpPr>
          <p:cNvPr id="50181" name="Group 2"/>
          <p:cNvGrpSpPr/>
          <p:nvPr/>
        </p:nvGrpSpPr>
        <p:grpSpPr>
          <a:xfrm>
            <a:off x="4800600" y="1752600"/>
            <a:ext cx="4114800" cy="4267200"/>
            <a:chOff x="288" y="720"/>
            <a:chExt cx="4992" cy="3072"/>
          </a:xfrm>
        </p:grpSpPr>
        <p:sp>
          <p:nvSpPr>
            <p:cNvPr id="50182" name="Oval 3"/>
            <p:cNvSpPr/>
            <p:nvPr/>
          </p:nvSpPr>
          <p:spPr>
            <a:xfrm>
              <a:off x="518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3" name="Oval 4"/>
            <p:cNvSpPr/>
            <p:nvPr/>
          </p:nvSpPr>
          <p:spPr>
            <a:xfrm>
              <a:off x="45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4" name="Oval 5"/>
            <p:cNvSpPr/>
            <p:nvPr/>
          </p:nvSpPr>
          <p:spPr>
            <a:xfrm>
              <a:off x="38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5" name="Oval 6"/>
            <p:cNvSpPr/>
            <p:nvPr/>
          </p:nvSpPr>
          <p:spPr>
            <a:xfrm>
              <a:off x="33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6" name="Oval 7"/>
            <p:cNvSpPr/>
            <p:nvPr/>
          </p:nvSpPr>
          <p:spPr>
            <a:xfrm>
              <a:off x="26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7" name="Oval 8"/>
            <p:cNvSpPr/>
            <p:nvPr/>
          </p:nvSpPr>
          <p:spPr>
            <a:xfrm>
              <a:off x="20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8" name="Oval 9"/>
            <p:cNvSpPr/>
            <p:nvPr/>
          </p:nvSpPr>
          <p:spPr>
            <a:xfrm>
              <a:off x="14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89" name="Oval 10"/>
            <p:cNvSpPr/>
            <p:nvPr/>
          </p:nvSpPr>
          <p:spPr>
            <a:xfrm>
              <a:off x="8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90" name="Oval 11"/>
            <p:cNvSpPr/>
            <p:nvPr/>
          </p:nvSpPr>
          <p:spPr>
            <a:xfrm>
              <a:off x="2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eaLnBrk="1" hangingPunct="1"/>
              <a:endParaRPr lang="zh-CN" altLang="zh-CN" sz="2400">
                <a:latin typeface="Lucida Sans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50191" name="Line 12"/>
            <p:cNvSpPr/>
            <p:nvPr/>
          </p:nvSpPr>
          <p:spPr>
            <a:xfrm>
              <a:off x="336" y="3168"/>
              <a:ext cx="57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2" name="Line 13"/>
            <p:cNvSpPr/>
            <p:nvPr/>
          </p:nvSpPr>
          <p:spPr>
            <a:xfrm>
              <a:off x="912" y="3168"/>
              <a:ext cx="0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3" name="Line 14"/>
            <p:cNvSpPr/>
            <p:nvPr/>
          </p:nvSpPr>
          <p:spPr>
            <a:xfrm>
              <a:off x="2112" y="3168"/>
              <a:ext cx="0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4" name="Line 15"/>
            <p:cNvSpPr/>
            <p:nvPr/>
          </p:nvSpPr>
          <p:spPr>
            <a:xfrm>
              <a:off x="2112" y="3168"/>
              <a:ext cx="624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5" name="Line 16"/>
            <p:cNvSpPr/>
            <p:nvPr/>
          </p:nvSpPr>
          <p:spPr>
            <a:xfrm>
              <a:off x="2736" y="3168"/>
              <a:ext cx="0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6" name="Line 17"/>
            <p:cNvSpPr/>
            <p:nvPr/>
          </p:nvSpPr>
          <p:spPr>
            <a:xfrm>
              <a:off x="4560" y="3216"/>
              <a:ext cx="0" cy="52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7" name="Line 18"/>
            <p:cNvSpPr/>
            <p:nvPr/>
          </p:nvSpPr>
          <p:spPr>
            <a:xfrm>
              <a:off x="4560" y="3216"/>
              <a:ext cx="67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8" name="Line 19"/>
            <p:cNvSpPr/>
            <p:nvPr/>
          </p:nvSpPr>
          <p:spPr>
            <a:xfrm>
              <a:off x="5232" y="3216"/>
              <a:ext cx="0" cy="52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9" name="Line 20"/>
            <p:cNvSpPr/>
            <p:nvPr/>
          </p:nvSpPr>
          <p:spPr>
            <a:xfrm>
              <a:off x="624" y="2688"/>
              <a:ext cx="0" cy="4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0" name="Line 21"/>
            <p:cNvSpPr/>
            <p:nvPr/>
          </p:nvSpPr>
          <p:spPr>
            <a:xfrm>
              <a:off x="624" y="2688"/>
              <a:ext cx="91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1" name="Line 22"/>
            <p:cNvSpPr/>
            <p:nvPr/>
          </p:nvSpPr>
          <p:spPr>
            <a:xfrm>
              <a:off x="1536" y="2688"/>
              <a:ext cx="0" cy="10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2" name="Line 23"/>
            <p:cNvSpPr/>
            <p:nvPr/>
          </p:nvSpPr>
          <p:spPr>
            <a:xfrm>
              <a:off x="2352" y="2688"/>
              <a:ext cx="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3" name="Line 24"/>
            <p:cNvSpPr/>
            <p:nvPr/>
          </p:nvSpPr>
          <p:spPr>
            <a:xfrm>
              <a:off x="2400" y="2688"/>
              <a:ext cx="0" cy="4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4" name="Line 25"/>
            <p:cNvSpPr/>
            <p:nvPr/>
          </p:nvSpPr>
          <p:spPr>
            <a:xfrm>
              <a:off x="2448" y="2688"/>
              <a:ext cx="91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5" name="Line 26"/>
            <p:cNvSpPr/>
            <p:nvPr/>
          </p:nvSpPr>
          <p:spPr>
            <a:xfrm>
              <a:off x="3360" y="2688"/>
              <a:ext cx="0" cy="10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6" name="Line 27"/>
            <p:cNvSpPr/>
            <p:nvPr/>
          </p:nvSpPr>
          <p:spPr>
            <a:xfrm>
              <a:off x="2400" y="2688"/>
              <a:ext cx="9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7" name="Line 28"/>
            <p:cNvSpPr/>
            <p:nvPr/>
          </p:nvSpPr>
          <p:spPr>
            <a:xfrm>
              <a:off x="2880" y="2160"/>
              <a:ext cx="0" cy="52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8" name="Line 29"/>
            <p:cNvSpPr/>
            <p:nvPr/>
          </p:nvSpPr>
          <p:spPr>
            <a:xfrm flipV="1">
              <a:off x="3936" y="2160"/>
              <a:ext cx="0" cy="158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09" name="Line 30"/>
            <p:cNvSpPr/>
            <p:nvPr/>
          </p:nvSpPr>
          <p:spPr>
            <a:xfrm>
              <a:off x="2880" y="2160"/>
              <a:ext cx="105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0" name="Line 31"/>
            <p:cNvSpPr/>
            <p:nvPr/>
          </p:nvSpPr>
          <p:spPr>
            <a:xfrm>
              <a:off x="3408" y="1632"/>
              <a:ext cx="0" cy="52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1" name="Line 32"/>
            <p:cNvSpPr/>
            <p:nvPr/>
          </p:nvSpPr>
          <p:spPr>
            <a:xfrm flipV="1">
              <a:off x="4896" y="1584"/>
              <a:ext cx="0" cy="163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2" name="Line 33"/>
            <p:cNvSpPr/>
            <p:nvPr/>
          </p:nvSpPr>
          <p:spPr>
            <a:xfrm flipH="1">
              <a:off x="3408" y="1584"/>
              <a:ext cx="148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3" name="Line 34"/>
            <p:cNvSpPr/>
            <p:nvPr/>
          </p:nvSpPr>
          <p:spPr>
            <a:xfrm flipV="1">
              <a:off x="3408" y="1584"/>
              <a:ext cx="0" cy="14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4" name="Line 35"/>
            <p:cNvSpPr/>
            <p:nvPr/>
          </p:nvSpPr>
          <p:spPr>
            <a:xfrm>
              <a:off x="4128" y="1008"/>
              <a:ext cx="0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5" name="Line 36"/>
            <p:cNvSpPr/>
            <p:nvPr/>
          </p:nvSpPr>
          <p:spPr>
            <a:xfrm flipH="1">
              <a:off x="1152" y="1008"/>
              <a:ext cx="297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6" name="Line 37"/>
            <p:cNvSpPr/>
            <p:nvPr/>
          </p:nvSpPr>
          <p:spPr>
            <a:xfrm flipV="1">
              <a:off x="1056" y="1008"/>
              <a:ext cx="0" cy="168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7" name="Line 38"/>
            <p:cNvSpPr/>
            <p:nvPr/>
          </p:nvSpPr>
          <p:spPr>
            <a:xfrm>
              <a:off x="1392" y="1008"/>
              <a:ext cx="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8" name="Line 39"/>
            <p:cNvSpPr/>
            <p:nvPr/>
          </p:nvSpPr>
          <p:spPr>
            <a:xfrm flipH="1">
              <a:off x="1056" y="1008"/>
              <a:ext cx="24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19" name="Line 40"/>
            <p:cNvSpPr/>
            <p:nvPr/>
          </p:nvSpPr>
          <p:spPr>
            <a:xfrm flipV="1">
              <a:off x="2592" y="720"/>
              <a:ext cx="0" cy="28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220" name="Line 41"/>
            <p:cNvSpPr/>
            <p:nvPr/>
          </p:nvSpPr>
          <p:spPr>
            <a:xfrm>
              <a:off x="336" y="3168"/>
              <a:ext cx="0" cy="5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Hierarchical Agglomerative Clustering (HAC)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120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400">
                <a:ea typeface="MS PGothic" pitchFamily="34" charset="-128"/>
              </a:rPr>
              <a:t>Starts with each doc in a separate cluster</a:t>
            </a:r>
            <a:endParaRPr lang="en-US" altLang="zh-CN" sz="3400">
              <a:ea typeface="MS PGothic" pitchFamily="34" charset="-128"/>
            </a:endParaRPr>
          </a:p>
          <a:p>
            <a:pPr lvl="1" eaLnBrk="1" hangingPunct="1"/>
            <a:r>
              <a:rPr lang="en-US" altLang="zh-CN" sz="3200">
                <a:ea typeface="MS PGothic" pitchFamily="34" charset="-128"/>
              </a:rPr>
              <a:t>then repeatedly joins the </a:t>
            </a:r>
            <a:r>
              <a:rPr lang="en-US" altLang="zh-CN" sz="3200" i="1" u="sng">
                <a:ea typeface="MS PGothic" pitchFamily="34" charset="-128"/>
              </a:rPr>
              <a:t>closest pair</a:t>
            </a:r>
            <a:r>
              <a:rPr lang="en-US" altLang="zh-CN" sz="3200">
                <a:ea typeface="MS PGothic" pitchFamily="34" charset="-128"/>
              </a:rPr>
              <a:t> of clusters, until there is only one cluster.</a:t>
            </a:r>
            <a:endParaRPr lang="en-US" altLang="zh-CN" sz="3200">
              <a:ea typeface="MS PGothic" pitchFamily="34" charset="-128"/>
            </a:endParaRPr>
          </a:p>
          <a:p>
            <a:pPr eaLnBrk="1" hangingPunct="1"/>
            <a:r>
              <a:rPr lang="en-US" altLang="zh-CN" sz="3400">
                <a:ea typeface="MS PGothic" pitchFamily="34" charset="-128"/>
              </a:rPr>
              <a:t>The history of merging forms a binary tree or hierarchy.</a:t>
            </a:r>
            <a:endParaRPr lang="en-US" altLang="zh-CN" sz="3400">
              <a:ea typeface="MS PGothic" pitchFamily="34" charset="-128"/>
            </a:endParaRPr>
          </a:p>
        </p:txBody>
      </p:sp>
      <p:sp>
        <p:nvSpPr>
          <p:cNvPr id="51203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17.1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1204" name="TextBox 4"/>
          <p:cNvSpPr txBox="1"/>
          <p:nvPr/>
        </p:nvSpPr>
        <p:spPr>
          <a:xfrm>
            <a:off x="762000" y="5791200"/>
            <a:ext cx="7432675" cy="3698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/>
            <a:r>
              <a:rPr lang="en-US" altLang="zh-CN">
                <a:solidFill>
                  <a:srgbClr val="A50021"/>
                </a:solidFill>
                <a:latin typeface="Lucida Sans" pitchFamily="34" charset="0"/>
                <a:ea typeface="Arial Unicode MS" panose="020B0604020202020204" pitchFamily="34" charset="-128"/>
              </a:rPr>
              <a:t>Note: the resulting clusters are still “hard” and induce a partition</a:t>
            </a:r>
            <a:endParaRPr lang="en-US" altLang="zh-CN">
              <a:solidFill>
                <a:srgbClr val="A50021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1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Closest pair</a:t>
            </a: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 of clusters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Many variants to defining closest pair of clusters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Single-link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Similarity of the 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most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 cosine-similar (single-link)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Complete-link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Similarity of the “furthest” points, the 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least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 cosine-similar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Centroid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Clusters whose centroids (centers of gravity) are the most cosine-similar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Average-link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Average cosine between pairs of elements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</p:txBody>
      </p:sp>
      <p:sp>
        <p:nvSpPr>
          <p:cNvPr id="52227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282575"/>
            <a:ext cx="8825865" cy="72072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Single Link Agglomerative Clustering</a:t>
            </a:r>
            <a:endParaRPr kumimoji="0" lang="en-US" altLang="zh-CN" sz="28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325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Use maximum similarity of pairs:</a:t>
            </a:r>
            <a:endParaRPr lang="en-US" altLang="zh-CN" sz="3000">
              <a:ea typeface="MS PGothic" pitchFamily="34" charset="-128"/>
            </a:endParaRPr>
          </a:p>
          <a:p>
            <a:pPr eaLnBrk="1" hangingPunct="1"/>
            <a:endParaRPr lang="en-US" altLang="zh-CN" sz="3000">
              <a:ea typeface="MS PGothic" pitchFamily="34" charset="-128"/>
            </a:endParaRPr>
          </a:p>
          <a:p>
            <a:pPr eaLnBrk="1" hangingPunct="1"/>
            <a:endParaRPr lang="en-US" altLang="zh-CN" sz="30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Can result in “straggly” (long and thin) clusters due to chaining effect.</a:t>
            </a:r>
            <a:endParaRPr lang="en-US" altLang="zh-CN" sz="30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After merging </a:t>
            </a:r>
            <a:r>
              <a:rPr lang="en-US" altLang="zh-CN" sz="3000" i="1">
                <a:ea typeface="MS PGothic" pitchFamily="34" charset="-128"/>
              </a:rPr>
              <a:t>c</a:t>
            </a:r>
            <a:r>
              <a:rPr lang="en-US" altLang="zh-CN" sz="3000" i="1" baseline="-25000">
                <a:ea typeface="MS PGothic" pitchFamily="34" charset="-128"/>
              </a:rPr>
              <a:t>i</a:t>
            </a:r>
            <a:r>
              <a:rPr lang="en-US" altLang="zh-CN" sz="3000">
                <a:ea typeface="MS PGothic" pitchFamily="34" charset="-128"/>
              </a:rPr>
              <a:t> and </a:t>
            </a:r>
            <a:r>
              <a:rPr lang="en-US" altLang="zh-CN" sz="3000" i="1">
                <a:ea typeface="MS PGothic" pitchFamily="34" charset="-128"/>
              </a:rPr>
              <a:t>c</a:t>
            </a:r>
            <a:r>
              <a:rPr lang="en-US" altLang="zh-CN" sz="3000" i="1" baseline="-25000">
                <a:ea typeface="MS PGothic" pitchFamily="34" charset="-128"/>
              </a:rPr>
              <a:t>j</a:t>
            </a:r>
            <a:r>
              <a:rPr lang="en-US" altLang="zh-CN" sz="3000">
                <a:ea typeface="MS PGothic" pitchFamily="34" charset="-128"/>
              </a:rPr>
              <a:t>, the similarity of the resulting cluster to another cluster, </a:t>
            </a:r>
            <a:r>
              <a:rPr lang="en-US" altLang="zh-CN" sz="3000" i="1">
                <a:ea typeface="MS PGothic" pitchFamily="34" charset="-128"/>
              </a:rPr>
              <a:t>c</a:t>
            </a:r>
            <a:r>
              <a:rPr lang="en-US" altLang="zh-CN" sz="3000" i="1" baseline="-25000">
                <a:ea typeface="MS PGothic" pitchFamily="34" charset="-128"/>
              </a:rPr>
              <a:t>k</a:t>
            </a:r>
            <a:r>
              <a:rPr lang="en-US" altLang="zh-CN" sz="3000">
                <a:ea typeface="MS PGothic" pitchFamily="34" charset="-128"/>
              </a:rPr>
              <a:t>, is: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endParaRPr lang="en-US" altLang="zh-CN">
              <a:ea typeface="MS PGothic" pitchFamily="34" charset="-128"/>
            </a:endParaRPr>
          </a:p>
        </p:txBody>
      </p:sp>
      <p:graphicFrame>
        <p:nvGraphicFramePr>
          <p:cNvPr id="53251" name="Object 2"/>
          <p:cNvGraphicFramePr>
            <a:graphicFrameLocks noChangeAspect="1"/>
          </p:cNvGraphicFramePr>
          <p:nvPr/>
        </p:nvGraphicFramePr>
        <p:xfrm>
          <a:off x="1528763" y="1828800"/>
          <a:ext cx="616267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30279975" imgH="5486400" progId="Equation.3">
                  <p:embed/>
                </p:oleObj>
              </mc:Choice>
              <mc:Fallback>
                <p:oleObj name="" r:id="rId1" imgW="30279975" imgH="54864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8763" y="1828800"/>
                        <a:ext cx="6162675" cy="1116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3"/>
          <p:cNvGraphicFramePr>
            <a:graphicFrameLocks noChangeAspect="1"/>
          </p:cNvGraphicFramePr>
          <p:nvPr/>
        </p:nvGraphicFramePr>
        <p:xfrm>
          <a:off x="317500" y="5181600"/>
          <a:ext cx="86106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49806225" imgH="4171950" progId="Equation.3">
                  <p:embed/>
                </p:oleObj>
              </mc:Choice>
              <mc:Fallback>
                <p:oleObj name="" r:id="rId3" imgW="49806225" imgH="417195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00" y="5181600"/>
                        <a:ext cx="8610600" cy="722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TextBox 5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Single Link Example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pSp>
        <p:nvGrpSpPr>
          <p:cNvPr id="54274" name="Group 3"/>
          <p:cNvGrpSpPr/>
          <p:nvPr/>
        </p:nvGrpSpPr>
        <p:grpSpPr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54291" name="Line 4"/>
            <p:cNvSpPr/>
            <p:nvPr/>
          </p:nvSpPr>
          <p:spPr>
            <a:xfrm flipV="1">
              <a:off x="624" y="1104"/>
              <a:ext cx="0" cy="2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4292" name="Line 5"/>
            <p:cNvSpPr/>
            <p:nvPr/>
          </p:nvSpPr>
          <p:spPr>
            <a:xfrm>
              <a:off x="623" y="3653"/>
              <a:ext cx="4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54275" name="Oval 6"/>
          <p:cNvSpPr/>
          <p:nvPr/>
        </p:nvSpPr>
        <p:spPr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76" name="Oval 7"/>
          <p:cNvSpPr/>
          <p:nvPr/>
        </p:nvSpPr>
        <p:spPr>
          <a:xfrm>
            <a:off x="2590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77" name="Oval 8"/>
          <p:cNvSpPr/>
          <p:nvPr/>
        </p:nvSpPr>
        <p:spPr>
          <a:xfrm>
            <a:off x="17526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78" name="Oval 9"/>
          <p:cNvSpPr/>
          <p:nvPr/>
        </p:nvSpPr>
        <p:spPr>
          <a:xfrm>
            <a:off x="25908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79" name="Oval 10"/>
          <p:cNvSpPr/>
          <p:nvPr/>
        </p:nvSpPr>
        <p:spPr>
          <a:xfrm>
            <a:off x="3886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80" name="Oval 11"/>
          <p:cNvSpPr/>
          <p:nvPr/>
        </p:nvSpPr>
        <p:spPr>
          <a:xfrm>
            <a:off x="47244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81" name="Oval 12"/>
          <p:cNvSpPr/>
          <p:nvPr/>
        </p:nvSpPr>
        <p:spPr>
          <a:xfrm>
            <a:off x="38862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82" name="Oval 13"/>
          <p:cNvSpPr/>
          <p:nvPr/>
        </p:nvSpPr>
        <p:spPr>
          <a:xfrm>
            <a:off x="47244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2" name="Oval 14"/>
          <p:cNvSpPr/>
          <p:nvPr/>
        </p:nvSpPr>
        <p:spPr>
          <a:xfrm>
            <a:off x="1447800" y="23622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3" name="Oval 15"/>
          <p:cNvSpPr/>
          <p:nvPr/>
        </p:nvSpPr>
        <p:spPr>
          <a:xfrm>
            <a:off x="3581400" y="38100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4" name="Oval 16"/>
          <p:cNvSpPr/>
          <p:nvPr/>
        </p:nvSpPr>
        <p:spPr>
          <a:xfrm>
            <a:off x="3581400" y="23622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5" name="Oval 17"/>
          <p:cNvSpPr/>
          <p:nvPr/>
        </p:nvSpPr>
        <p:spPr>
          <a:xfrm>
            <a:off x="1447800" y="38100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6" name="Oval 18"/>
          <p:cNvSpPr/>
          <p:nvPr/>
        </p:nvSpPr>
        <p:spPr>
          <a:xfrm>
            <a:off x="1219200" y="2209800"/>
            <a:ext cx="4114800" cy="990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7" name="Oval 19"/>
          <p:cNvSpPr/>
          <p:nvPr/>
        </p:nvSpPr>
        <p:spPr>
          <a:xfrm>
            <a:off x="1143000" y="3657600"/>
            <a:ext cx="4114800" cy="990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7108" name="Oval 20"/>
          <p:cNvSpPr/>
          <p:nvPr/>
        </p:nvSpPr>
        <p:spPr>
          <a:xfrm>
            <a:off x="776288" y="1612900"/>
            <a:ext cx="4876800" cy="365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4290" name="TextBox 20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102" grpId="0" animBg="1"/>
      <p:bldP spid="857103" grpId="0" animBg="1"/>
      <p:bldP spid="857104" grpId="0" animBg="1"/>
      <p:bldP spid="857105" grpId="0" animBg="1"/>
      <p:bldP spid="857106" grpId="0" animBg="1"/>
      <p:bldP spid="857107" grpId="0" animBg="1"/>
      <p:bldP spid="85710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229600" cy="990600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Complete Link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529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>
                <a:ea typeface="MS PGothic" pitchFamily="34" charset="-128"/>
              </a:rPr>
              <a:t>Use minimum similarity of pairs: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Makes “tighter,” spherical clusters that are typically preferable.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After merging </a:t>
            </a:r>
            <a:r>
              <a:rPr lang="en-US" altLang="zh-CN" i="1">
                <a:ea typeface="MS PGothic" pitchFamily="34" charset="-128"/>
              </a:rPr>
              <a:t>c</a:t>
            </a:r>
            <a:r>
              <a:rPr lang="en-US" altLang="zh-CN" i="1" baseline="-25000">
                <a:ea typeface="MS PGothic" pitchFamily="34" charset="-128"/>
              </a:rPr>
              <a:t>i</a:t>
            </a:r>
            <a:r>
              <a:rPr lang="en-US" altLang="zh-CN">
                <a:ea typeface="MS PGothic" pitchFamily="34" charset="-128"/>
              </a:rPr>
              <a:t> and </a:t>
            </a:r>
            <a:r>
              <a:rPr lang="en-US" altLang="zh-CN" i="1">
                <a:ea typeface="MS PGothic" pitchFamily="34" charset="-128"/>
              </a:rPr>
              <a:t>c</a:t>
            </a:r>
            <a:r>
              <a:rPr lang="en-US" altLang="zh-CN" i="1" baseline="-25000">
                <a:ea typeface="MS PGothic" pitchFamily="34" charset="-128"/>
              </a:rPr>
              <a:t>j</a:t>
            </a:r>
            <a:r>
              <a:rPr lang="en-US" altLang="zh-CN">
                <a:ea typeface="MS PGothic" pitchFamily="34" charset="-128"/>
              </a:rPr>
              <a:t>, the similarity of the resulting cluster to another cluster, </a:t>
            </a:r>
            <a:r>
              <a:rPr lang="en-US" altLang="zh-CN" i="1">
                <a:ea typeface="MS PGothic" pitchFamily="34" charset="-128"/>
              </a:rPr>
              <a:t>c</a:t>
            </a:r>
            <a:r>
              <a:rPr lang="en-US" altLang="zh-CN" i="1" baseline="-25000">
                <a:ea typeface="MS PGothic" pitchFamily="34" charset="-128"/>
              </a:rPr>
              <a:t>k</a:t>
            </a:r>
            <a:r>
              <a:rPr lang="en-US" altLang="zh-CN">
                <a:ea typeface="MS PGothic" pitchFamily="34" charset="-128"/>
              </a:rPr>
              <a:t>, is: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ea typeface="MS PGothic" pitchFamily="34" charset="-128"/>
            </a:endParaRPr>
          </a:p>
        </p:txBody>
      </p:sp>
      <p:graphicFrame>
        <p:nvGraphicFramePr>
          <p:cNvPr id="55299" name="Object 2"/>
          <p:cNvGraphicFramePr>
            <a:graphicFrameLocks noChangeAspect="1"/>
          </p:cNvGraphicFramePr>
          <p:nvPr/>
        </p:nvGraphicFramePr>
        <p:xfrm>
          <a:off x="1371600" y="1911350"/>
          <a:ext cx="61515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30279975" imgH="5267325" progId="Equation.3">
                  <p:embed/>
                </p:oleObj>
              </mc:Choice>
              <mc:Fallback>
                <p:oleObj name="" r:id="rId1" imgW="30279975" imgH="526732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1911350"/>
                        <a:ext cx="6151563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3"/>
          <p:cNvGraphicFramePr>
            <a:graphicFrameLocks noChangeAspect="1"/>
          </p:cNvGraphicFramePr>
          <p:nvPr/>
        </p:nvGraphicFramePr>
        <p:xfrm>
          <a:off x="381000" y="4953000"/>
          <a:ext cx="85375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49368075" imgH="4171950" progId="Equation.3">
                  <p:embed/>
                </p:oleObj>
              </mc:Choice>
              <mc:Fallback>
                <p:oleObj name="" r:id="rId3" imgW="49368075" imgH="417195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4953000"/>
                        <a:ext cx="8537575" cy="722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Oval 6"/>
          <p:cNvSpPr/>
          <p:nvPr/>
        </p:nvSpPr>
        <p:spPr>
          <a:xfrm>
            <a:off x="1371600" y="5867400"/>
            <a:ext cx="1828800" cy="685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1" hangingPunct="1"/>
            <a:r>
              <a:rPr lang="en-US" altLang="zh-CN" sz="2400" i="1">
                <a:latin typeface="Lucida Sans" pitchFamily="34" charset="0"/>
                <a:ea typeface="Arial Unicode MS" panose="020B0604020202020204" pitchFamily="34" charset="-128"/>
              </a:rPr>
              <a:t>C</a:t>
            </a:r>
            <a:r>
              <a:rPr lang="en-US" altLang="zh-CN" sz="2400" i="1" baseline="-25000">
                <a:latin typeface="Lucida Sans" pitchFamily="34" charset="0"/>
                <a:ea typeface="Arial Unicode MS" panose="020B0604020202020204" pitchFamily="34" charset="-128"/>
              </a:rPr>
              <a:t>i</a:t>
            </a:r>
            <a:endParaRPr lang="en-US" altLang="zh-CN" sz="2400" i="1" baseline="-250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5302" name="Oval 7"/>
          <p:cNvSpPr/>
          <p:nvPr/>
        </p:nvSpPr>
        <p:spPr>
          <a:xfrm>
            <a:off x="3657600" y="5867400"/>
            <a:ext cx="1828800" cy="685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1" hangingPunct="1"/>
            <a:r>
              <a:rPr lang="en-US" altLang="zh-CN" sz="2400" i="1">
                <a:latin typeface="Lucida Sans" pitchFamily="34" charset="0"/>
                <a:ea typeface="Arial Unicode MS" panose="020B0604020202020204" pitchFamily="34" charset="-128"/>
              </a:rPr>
              <a:t>C</a:t>
            </a:r>
            <a:r>
              <a:rPr lang="en-US" altLang="zh-CN" sz="2400" i="1" baseline="-25000">
                <a:latin typeface="Lucida Sans" pitchFamily="34" charset="0"/>
                <a:ea typeface="Arial Unicode MS" panose="020B0604020202020204" pitchFamily="34" charset="-128"/>
              </a:rPr>
              <a:t>j</a:t>
            </a:r>
            <a:endParaRPr lang="en-US" altLang="zh-CN" sz="2400" i="1" baseline="-250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5303" name="Oval 8"/>
          <p:cNvSpPr/>
          <p:nvPr/>
        </p:nvSpPr>
        <p:spPr>
          <a:xfrm>
            <a:off x="6324600" y="5867400"/>
            <a:ext cx="1828800" cy="685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eaLnBrk="1" hangingPunct="1"/>
            <a:r>
              <a:rPr lang="en-US" altLang="zh-CN" sz="2400" i="1">
                <a:latin typeface="Lucida Sans" pitchFamily="34" charset="0"/>
                <a:ea typeface="Arial Unicode MS" panose="020B0604020202020204" pitchFamily="34" charset="-128"/>
              </a:rPr>
              <a:t>C</a:t>
            </a:r>
            <a:r>
              <a:rPr lang="en-US" altLang="zh-CN" sz="2400" i="1" baseline="-25000">
                <a:latin typeface="Lucida Sans" pitchFamily="34" charset="0"/>
                <a:ea typeface="Arial Unicode MS" panose="020B0604020202020204" pitchFamily="34" charset="-128"/>
              </a:rPr>
              <a:t>k</a:t>
            </a:r>
            <a:endParaRPr lang="en-US" altLang="zh-CN" sz="2400" i="1" baseline="-250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cxnSp>
        <p:nvCxnSpPr>
          <p:cNvPr id="55304" name="AutoShape 9"/>
          <p:cNvCxnSpPr>
            <a:stCxn id="55301" idx="6"/>
            <a:endCxn id="55302" idx="2"/>
          </p:cNvCxnSpPr>
          <p:nvPr/>
        </p:nvCxnSpPr>
        <p:spPr>
          <a:xfrm>
            <a:off x="3200400" y="6210300"/>
            <a:ext cx="457200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5305" name="AutoShape 10"/>
          <p:cNvCxnSpPr>
            <a:stCxn id="55302" idx="6"/>
            <a:endCxn id="55303" idx="2"/>
          </p:cNvCxnSpPr>
          <p:nvPr/>
        </p:nvCxnSpPr>
        <p:spPr>
          <a:xfrm>
            <a:off x="5486400" y="6210300"/>
            <a:ext cx="838200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lgDash"/>
            <a:miter/>
            <a:headEnd type="none" w="med" len="med"/>
            <a:tailEnd type="none" w="med" len="med"/>
          </a:ln>
        </p:spPr>
      </p:cxnSp>
      <p:sp>
        <p:nvSpPr>
          <p:cNvPr id="55306" name="TextBox 10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Complete Link Example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pSp>
        <p:nvGrpSpPr>
          <p:cNvPr id="56322" name="Group 3"/>
          <p:cNvGrpSpPr/>
          <p:nvPr/>
        </p:nvGrpSpPr>
        <p:grpSpPr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56339" name="Line 4"/>
            <p:cNvSpPr/>
            <p:nvPr/>
          </p:nvSpPr>
          <p:spPr>
            <a:xfrm flipV="1">
              <a:off x="624" y="1104"/>
              <a:ext cx="0" cy="2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6340" name="Line 5"/>
            <p:cNvSpPr/>
            <p:nvPr/>
          </p:nvSpPr>
          <p:spPr>
            <a:xfrm>
              <a:off x="623" y="3653"/>
              <a:ext cx="4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56323" name="Oval 6"/>
          <p:cNvSpPr/>
          <p:nvPr/>
        </p:nvSpPr>
        <p:spPr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4" name="Oval 7"/>
          <p:cNvSpPr/>
          <p:nvPr/>
        </p:nvSpPr>
        <p:spPr>
          <a:xfrm>
            <a:off x="2590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5" name="Oval 8"/>
          <p:cNvSpPr/>
          <p:nvPr/>
        </p:nvSpPr>
        <p:spPr>
          <a:xfrm>
            <a:off x="17526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6" name="Oval 9"/>
          <p:cNvSpPr/>
          <p:nvPr/>
        </p:nvSpPr>
        <p:spPr>
          <a:xfrm>
            <a:off x="25908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7" name="Oval 10"/>
          <p:cNvSpPr/>
          <p:nvPr/>
        </p:nvSpPr>
        <p:spPr>
          <a:xfrm>
            <a:off x="3886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8" name="Oval 11"/>
          <p:cNvSpPr/>
          <p:nvPr/>
        </p:nvSpPr>
        <p:spPr>
          <a:xfrm>
            <a:off x="47244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29" name="Oval 12"/>
          <p:cNvSpPr/>
          <p:nvPr/>
        </p:nvSpPr>
        <p:spPr>
          <a:xfrm>
            <a:off x="38862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30" name="Oval 13"/>
          <p:cNvSpPr/>
          <p:nvPr/>
        </p:nvSpPr>
        <p:spPr>
          <a:xfrm>
            <a:off x="47244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0" name="Oval 14"/>
          <p:cNvSpPr/>
          <p:nvPr/>
        </p:nvSpPr>
        <p:spPr>
          <a:xfrm>
            <a:off x="1447800" y="23622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1" name="Oval 15"/>
          <p:cNvSpPr/>
          <p:nvPr/>
        </p:nvSpPr>
        <p:spPr>
          <a:xfrm>
            <a:off x="3581400" y="38100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2" name="Oval 16"/>
          <p:cNvSpPr/>
          <p:nvPr/>
        </p:nvSpPr>
        <p:spPr>
          <a:xfrm>
            <a:off x="3581400" y="23622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3" name="Oval 17"/>
          <p:cNvSpPr/>
          <p:nvPr/>
        </p:nvSpPr>
        <p:spPr>
          <a:xfrm>
            <a:off x="1447800" y="3810000"/>
            <a:ext cx="1524000" cy="68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4" name="Oval 18"/>
          <p:cNvSpPr/>
          <p:nvPr/>
        </p:nvSpPr>
        <p:spPr>
          <a:xfrm>
            <a:off x="1168400" y="2057400"/>
            <a:ext cx="2057400" cy="2819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5" name="Oval 19"/>
          <p:cNvSpPr/>
          <p:nvPr/>
        </p:nvSpPr>
        <p:spPr>
          <a:xfrm>
            <a:off x="3338513" y="2055813"/>
            <a:ext cx="2057400" cy="2819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859156" name="Oval 20"/>
          <p:cNvSpPr/>
          <p:nvPr/>
        </p:nvSpPr>
        <p:spPr>
          <a:xfrm>
            <a:off x="838200" y="1612900"/>
            <a:ext cx="4876800" cy="365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6338" name="TextBox 20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50" grpId="0" animBg="1"/>
      <p:bldP spid="859151" grpId="0" animBg="1"/>
      <p:bldP spid="859152" grpId="0" animBg="1"/>
      <p:bldP spid="859153" grpId="0" animBg="1"/>
      <p:bldP spid="859154" grpId="0" animBg="1"/>
      <p:bldP spid="859155" grpId="0" animBg="1"/>
      <p:bldP spid="8591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Computational Complexity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In the first iteration, all HAC methods need to compute similarity of all pairs of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initial instances, which is O(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32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2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).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In each of the subsequent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2 merging iterations, compute the distance between the most recently created cluster and all other existing clusters.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In order to maintain an overall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O(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32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2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) performance, computing similarity to each other cluster must be done in constant time.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  <a:sym typeface="Symbol" pitchFamily="18" charset="2"/>
              </a:rPr>
              <a:t>Often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O(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28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3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) if done naively or O(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28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2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log 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N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503050405090304" charset="0"/>
                <a:ea typeface="MS PGothic" pitchFamily="34" charset="-128"/>
                <a:cs typeface="Times New Roman Regular" panose="02020503050405090304" charset="0"/>
              </a:rPr>
              <a:t>) if done more cleverly 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503050405090304" charset="0"/>
              <a:ea typeface="MS PGothic" pitchFamily="34" charset="-128"/>
              <a:cs typeface="Times New Roman Regular" panose="02020503050405090304" charset="0"/>
              <a:sym typeface="Symbol" pitchFamily="18" charset="2"/>
            </a:endParaRPr>
          </a:p>
        </p:txBody>
      </p:sp>
      <p:sp>
        <p:nvSpPr>
          <p:cNvPr id="57347" name="TextBox 3"/>
          <p:cNvSpPr txBox="1"/>
          <p:nvPr/>
        </p:nvSpPr>
        <p:spPr>
          <a:xfrm>
            <a:off x="7620000" y="0"/>
            <a:ext cx="1296988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17.2.1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What is clustering?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18434" name="Rectangle 5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  <a:ea typeface="MS PGothic" pitchFamily="34" charset="-128"/>
              </a:rPr>
              <a:t>Clustering</a:t>
            </a:r>
            <a:r>
              <a:rPr lang="en-US" altLang="zh-CN">
                <a:ea typeface="MS PGothic" pitchFamily="34" charset="-128"/>
              </a:rPr>
              <a:t>: the process of grouping a set of objects into classes of similar objects</a:t>
            </a:r>
            <a:endParaRPr lang="en-US" altLang="zh-CN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>
                <a:ea typeface="MS PGothic" pitchFamily="34" charset="-128"/>
              </a:rPr>
              <a:t>Documents within a cluster should be similar.</a:t>
            </a:r>
            <a:endParaRPr lang="en-US" altLang="zh-CN" sz="2600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>
                <a:ea typeface="MS PGothic" pitchFamily="34" charset="-128"/>
              </a:rPr>
              <a:t>Documents from different clusters should be dissimilar.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900">
                <a:ea typeface="MS PGothic" pitchFamily="34" charset="-128"/>
              </a:rPr>
              <a:t>The commonest form of </a:t>
            </a:r>
            <a:r>
              <a:rPr lang="en-US" altLang="zh-CN" sz="2900" i="1">
                <a:ea typeface="MS PGothic" pitchFamily="34" charset="-128"/>
              </a:rPr>
              <a:t>unsupervised learning</a:t>
            </a:r>
            <a:endParaRPr lang="en-US" altLang="zh-CN" sz="2900" i="1">
              <a:ea typeface="MS PGothic" pitchFamily="34" charset="-128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Unsupervised learning = learning from raw data, as opposed to supervised data where a classification of examples is given</a:t>
            </a:r>
            <a:endParaRPr lang="en-US" altLang="zh-CN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A common and important task that finds many applications in IR and other places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18435" name="TextBox 4"/>
          <p:cNvSpPr txBox="1"/>
          <p:nvPr/>
        </p:nvSpPr>
        <p:spPr>
          <a:xfrm>
            <a:off x="7620000" y="-33337"/>
            <a:ext cx="84455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Ch. 16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Group Average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837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 sz="2700">
                <a:ea typeface="MS PGothic" pitchFamily="34" charset="-128"/>
              </a:rPr>
              <a:t>Similarity of two clusters = average similarity of all pairs within merged cluster.</a:t>
            </a:r>
            <a:endParaRPr lang="en-US" altLang="zh-CN" sz="27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ea typeface="MS PGothic" pitchFamily="34" charset="-128"/>
              </a:rPr>
              <a:t>Compromise between single and complete link.</a:t>
            </a:r>
            <a:endParaRPr lang="en-US" altLang="zh-CN" sz="250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ea typeface="MS PGothic" pitchFamily="34" charset="-128"/>
              </a:rPr>
              <a:t>Two options:</a:t>
            </a:r>
            <a:endParaRPr lang="en-US" altLang="zh-CN" sz="2500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Averaged across all ordered pairs in the merged cluster </a:t>
            </a:r>
            <a:endParaRPr lang="en-US" altLang="zh-CN">
              <a:ea typeface="MS PGothic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Averaged over all pairs </a:t>
            </a:r>
            <a:r>
              <a:rPr lang="en-US" altLang="zh-CN" i="1">
                <a:ea typeface="MS PGothic" pitchFamily="34" charset="-128"/>
              </a:rPr>
              <a:t>between</a:t>
            </a:r>
            <a:r>
              <a:rPr lang="en-US" altLang="zh-CN">
                <a:ea typeface="MS PGothic" pitchFamily="34" charset="-128"/>
              </a:rPr>
              <a:t> the two original clusters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500">
                <a:ea typeface="MS PGothic" pitchFamily="34" charset="-128"/>
              </a:rPr>
              <a:t>No clear difference in efficacy</a:t>
            </a:r>
            <a:endParaRPr lang="en-US" altLang="zh-CN" sz="2500">
              <a:ea typeface="MS PGothic" pitchFamily="34" charset="-128"/>
            </a:endParaRPr>
          </a:p>
        </p:txBody>
      </p:sp>
      <p:graphicFrame>
        <p:nvGraphicFramePr>
          <p:cNvPr id="58371" name="Object 2"/>
          <p:cNvGraphicFramePr>
            <a:graphicFrameLocks noChangeAspect="1"/>
          </p:cNvGraphicFramePr>
          <p:nvPr/>
        </p:nvGraphicFramePr>
        <p:xfrm>
          <a:off x="457200" y="1927225"/>
          <a:ext cx="85566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58807350" imgH="8115300" progId="Equation.3">
                  <p:embed/>
                </p:oleObj>
              </mc:Choice>
              <mc:Fallback>
                <p:oleObj name="" r:id="rId1" imgW="58807350" imgH="81153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927225"/>
                        <a:ext cx="8556625" cy="1179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TextBox 4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Computing Group Average Similarity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5939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>
                <a:ea typeface="MS PGothic" pitchFamily="34" charset="-128"/>
              </a:rPr>
              <a:t>Always maintain sum of vectors in each cluster.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  <a:p>
            <a:pPr eaLnBrk="1" hangingPunct="1"/>
            <a:r>
              <a:rPr lang="en-US" altLang="zh-CN">
                <a:ea typeface="MS PGothic" pitchFamily="34" charset="-128"/>
              </a:rPr>
              <a:t>Compute similarity of clusters in constant time:</a:t>
            </a:r>
            <a:endParaRPr lang="en-US" altLang="zh-CN">
              <a:ea typeface="MS PGothic" pitchFamily="34" charset="-128"/>
            </a:endParaRPr>
          </a:p>
          <a:p>
            <a:pPr eaLnBrk="1" hangingPunct="1"/>
            <a:endParaRPr lang="en-US" altLang="zh-CN">
              <a:ea typeface="MS PGothic" pitchFamily="34" charset="-128"/>
            </a:endParaRPr>
          </a:p>
        </p:txBody>
      </p:sp>
      <p:graphicFrame>
        <p:nvGraphicFramePr>
          <p:cNvPr id="59395" name="Object 2"/>
          <p:cNvGraphicFramePr>
            <a:graphicFrameLocks noChangeAspect="1"/>
          </p:cNvGraphicFramePr>
          <p:nvPr/>
        </p:nvGraphicFramePr>
        <p:xfrm>
          <a:off x="3352800" y="2084388"/>
          <a:ext cx="1917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601700" imgH="6581775" progId="Equation.3">
                  <p:embed/>
                </p:oleObj>
              </mc:Choice>
              <mc:Fallback>
                <p:oleObj name="" r:id="rId1" imgW="13601700" imgH="658177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52800" y="2084388"/>
                        <a:ext cx="19177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3"/>
          <p:cNvGraphicFramePr>
            <a:graphicFrameLocks noChangeAspect="1"/>
          </p:cNvGraphicFramePr>
          <p:nvPr/>
        </p:nvGraphicFramePr>
        <p:xfrm>
          <a:off x="909638" y="4495800"/>
          <a:ext cx="7551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60121800" imgH="8115300" progId="Equation.3">
                  <p:embed/>
                </p:oleObj>
              </mc:Choice>
              <mc:Fallback>
                <p:oleObj name="" r:id="rId3" imgW="60121800" imgH="81153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638" y="4495800"/>
                        <a:ext cx="75517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Box 5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17.3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What Is A Good Clustering?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6041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Internal criterion: A good clustering will produce high quality clusters in which:</a:t>
            </a:r>
            <a:endParaRPr lang="en-US" altLang="zh-CN" sz="3000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the </a:t>
            </a:r>
            <a:r>
              <a:rPr lang="en-US" altLang="zh-CN" u="sng">
                <a:ea typeface="MS PGothic" pitchFamily="34" charset="-128"/>
              </a:rPr>
              <a:t>intra-class</a:t>
            </a:r>
            <a:r>
              <a:rPr lang="en-US" altLang="zh-CN">
                <a:ea typeface="MS PGothic" pitchFamily="34" charset="-128"/>
              </a:rPr>
              <a:t> (that is, intra-cluster) similarity is high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the </a:t>
            </a:r>
            <a:r>
              <a:rPr lang="en-US" altLang="zh-CN" u="sng">
                <a:ea typeface="MS PGothic" pitchFamily="34" charset="-128"/>
              </a:rPr>
              <a:t>inter-class</a:t>
            </a:r>
            <a:r>
              <a:rPr lang="en-US" altLang="zh-CN">
                <a:ea typeface="MS PGothic" pitchFamily="34" charset="-128"/>
              </a:rPr>
              <a:t> similarity is low</a:t>
            </a:r>
            <a:endParaRPr lang="en-US" altLang="zh-CN">
              <a:ea typeface="MS PGothic" pitchFamily="34" charset="-128"/>
            </a:endParaRPr>
          </a:p>
          <a:p>
            <a:pPr lvl="1" eaLnBrk="1" hangingPunct="1"/>
            <a:r>
              <a:rPr lang="en-US" altLang="zh-CN">
                <a:ea typeface="MS PGothic" pitchFamily="34" charset="-128"/>
              </a:rPr>
              <a:t>The measured quality of a clustering depends on both the document representation and the similarity measure used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60419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External criteria for clustering quality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6144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3000">
                <a:ea typeface="MS PGothic" pitchFamily="34" charset="-128"/>
              </a:rPr>
              <a:t>Quality measured by its ability to discover some or all of the hidden patterns or latent classes in gold standard data</a:t>
            </a:r>
            <a:endParaRPr lang="en-US" altLang="zh-CN" sz="3000">
              <a:ea typeface="MS PGothic" pitchFamily="34" charset="-128"/>
            </a:endParaRPr>
          </a:p>
          <a:p>
            <a:pPr eaLnBrk="1" hangingPunct="1"/>
            <a:r>
              <a:rPr lang="en-US" altLang="zh-CN" sz="3000">
                <a:ea typeface="MS PGothic" pitchFamily="34" charset="-128"/>
              </a:rPr>
              <a:t>Assesses a clustering with respect to </a:t>
            </a:r>
            <a:r>
              <a:rPr lang="en-US" altLang="zh-CN" sz="3000" u="sng">
                <a:ea typeface="MS PGothic" pitchFamily="34" charset="-128"/>
              </a:rPr>
              <a:t>ground truth</a:t>
            </a:r>
            <a:r>
              <a:rPr lang="en-US" altLang="zh-CN" sz="3000">
                <a:ea typeface="MS PGothic" pitchFamily="34" charset="-128"/>
              </a:rPr>
              <a:t> … requires </a:t>
            </a:r>
            <a:r>
              <a:rPr lang="en-US" altLang="zh-CN" sz="3000" i="1">
                <a:solidFill>
                  <a:srgbClr val="00A000"/>
                </a:solidFill>
                <a:ea typeface="MS PGothic" pitchFamily="34" charset="-128"/>
              </a:rPr>
              <a:t>labeled data</a:t>
            </a:r>
            <a:endParaRPr lang="en-US" altLang="zh-CN" sz="3000" i="1">
              <a:solidFill>
                <a:srgbClr val="00A000"/>
              </a:solidFill>
              <a:ea typeface="MS PGothic" pitchFamily="34" charset="-128"/>
            </a:endParaRPr>
          </a:p>
          <a:p>
            <a:pPr eaLnBrk="1" hangingPunct="1"/>
            <a:r>
              <a:rPr lang="en-US" altLang="ja-JP" sz="3000">
                <a:ea typeface="MS PGothic" pitchFamily="34" charset="-128"/>
              </a:rPr>
              <a:t>Assume documents with </a:t>
            </a:r>
            <a:r>
              <a:rPr lang="en-US" altLang="ja-JP" sz="3000" i="1">
                <a:ea typeface="MS PGothic" pitchFamily="34" charset="-128"/>
              </a:rPr>
              <a:t>C</a:t>
            </a:r>
            <a:r>
              <a:rPr lang="en-US" altLang="ja-JP" sz="3000">
                <a:ea typeface="MS PGothic" pitchFamily="34" charset="-128"/>
              </a:rPr>
              <a:t> gold standard classes, while our clustering algorithms produce </a:t>
            </a:r>
            <a:r>
              <a:rPr lang="en-US" altLang="ja-JP" sz="3000" i="1">
                <a:ea typeface="MS PGothic" pitchFamily="34" charset="-128"/>
              </a:rPr>
              <a:t>K</a:t>
            </a:r>
            <a:r>
              <a:rPr lang="en-US" altLang="ja-JP" sz="3000">
                <a:ea typeface="MS PGothic" pitchFamily="34" charset="-128"/>
              </a:rPr>
              <a:t> clusters, </a:t>
            </a:r>
            <a:r>
              <a:rPr lang="el-GR" altLang="ja-JP" sz="3000">
                <a:ea typeface="MS PGothic" pitchFamily="34" charset="-128"/>
              </a:rPr>
              <a:t>ω</a:t>
            </a:r>
            <a:r>
              <a:rPr lang="en-US" altLang="ja-JP" sz="3000" baseline="-25000">
                <a:ea typeface="MS PGothic" pitchFamily="34" charset="-128"/>
              </a:rPr>
              <a:t>1</a:t>
            </a:r>
            <a:r>
              <a:rPr lang="en-US" altLang="ja-JP" sz="3000">
                <a:ea typeface="MS PGothic" pitchFamily="34" charset="-128"/>
              </a:rPr>
              <a:t>, </a:t>
            </a:r>
            <a:r>
              <a:rPr lang="el-GR" altLang="ja-JP" sz="3000">
                <a:ea typeface="MS PGothic" pitchFamily="34" charset="-128"/>
              </a:rPr>
              <a:t>ω</a:t>
            </a:r>
            <a:r>
              <a:rPr lang="en-US" altLang="ja-JP" sz="3000" baseline="-25000">
                <a:ea typeface="MS PGothic" pitchFamily="34" charset="-128"/>
              </a:rPr>
              <a:t>2</a:t>
            </a:r>
            <a:r>
              <a:rPr lang="en-US" altLang="ja-JP" sz="3000">
                <a:ea typeface="MS PGothic" pitchFamily="34" charset="-128"/>
              </a:rPr>
              <a:t>, …, </a:t>
            </a:r>
            <a:r>
              <a:rPr lang="el-GR" altLang="ja-JP" sz="3000">
                <a:ea typeface="MS PGothic" pitchFamily="34" charset="-128"/>
              </a:rPr>
              <a:t>ω</a:t>
            </a:r>
            <a:r>
              <a:rPr lang="en-US" altLang="ja-JP" sz="3000" i="1" baseline="-25000">
                <a:ea typeface="MS PGothic" pitchFamily="34" charset="-128"/>
              </a:rPr>
              <a:t>K </a:t>
            </a:r>
            <a:r>
              <a:rPr lang="en-US" altLang="ja-JP" sz="3000" baseline="-25000">
                <a:ea typeface="MS PGothic" pitchFamily="34" charset="-128"/>
              </a:rPr>
              <a:t> </a:t>
            </a:r>
            <a:r>
              <a:rPr lang="en-US" altLang="ja-JP" sz="3000">
                <a:ea typeface="MS PGothic" pitchFamily="34" charset="-128"/>
              </a:rPr>
              <a:t>with </a:t>
            </a:r>
            <a:r>
              <a:rPr lang="en-US" altLang="ja-JP" sz="3000" i="1">
                <a:ea typeface="MS PGothic" pitchFamily="34" charset="-128"/>
              </a:rPr>
              <a:t>n</a:t>
            </a:r>
            <a:r>
              <a:rPr lang="en-US" altLang="ja-JP" sz="3000" i="1" baseline="-25000">
                <a:ea typeface="MS PGothic" pitchFamily="34" charset="-128"/>
              </a:rPr>
              <a:t>i</a:t>
            </a:r>
            <a:r>
              <a:rPr lang="en-US" altLang="ja-JP" sz="3000" i="1">
                <a:ea typeface="MS PGothic" pitchFamily="34" charset="-128"/>
              </a:rPr>
              <a:t> </a:t>
            </a:r>
            <a:r>
              <a:rPr lang="en-US" altLang="ja-JP" sz="3000">
                <a:ea typeface="MS PGothic" pitchFamily="34" charset="-128"/>
              </a:rPr>
              <a:t>members.</a:t>
            </a:r>
            <a:endParaRPr lang="en-US" altLang="zh-CN" sz="3000">
              <a:ea typeface="MS PGothic" pitchFamily="34" charset="-128"/>
            </a:endParaRPr>
          </a:p>
        </p:txBody>
      </p:sp>
      <p:sp>
        <p:nvSpPr>
          <p:cNvPr id="61443" name="TextBox 3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External Evaluation of Cluster Quality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aphicFrame>
        <p:nvGraphicFramePr>
          <p:cNvPr id="6246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438400" y="2819400"/>
          <a:ext cx="51816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35766375" imgH="7458075" progId="Equation.3">
                  <p:embed/>
                </p:oleObj>
              </mc:Choice>
              <mc:Fallback>
                <p:oleObj name="" r:id="rId1" imgW="35766375" imgH="745807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2438400" y="2819400"/>
                        <a:ext cx="5181600" cy="10810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Rectangle 3"/>
          <p:cNvSpPr>
            <a:spLocks noGrp="1"/>
          </p:cNvSpPr>
          <p:nvPr>
            <p:ph type="body" idx="4294967295"/>
          </p:nvPr>
        </p:nvSpPr>
        <p:spPr>
          <a:xfrm>
            <a:off x="304800" y="1423988"/>
            <a:ext cx="82296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Simple measure: </a:t>
            </a:r>
            <a:r>
              <a:rPr lang="en-US" altLang="zh-CN" u="sng">
                <a:ea typeface="MS PGothic" pitchFamily="34" charset="-128"/>
              </a:rPr>
              <a:t>purity</a:t>
            </a:r>
            <a:r>
              <a:rPr lang="en-US" altLang="zh-CN">
                <a:ea typeface="MS PGothic" pitchFamily="34" charset="-128"/>
              </a:rPr>
              <a:t>, </a:t>
            </a:r>
            <a:r>
              <a:rPr lang="en-US" altLang="ja-JP">
                <a:ea typeface="MS PGothic" pitchFamily="34" charset="-128"/>
              </a:rPr>
              <a:t>the ratio between the dominant class in the cluster </a:t>
            </a:r>
            <a:r>
              <a:rPr lang="el-GR" altLang="ja-JP">
                <a:ea typeface="MS PGothic" pitchFamily="34" charset="-128"/>
              </a:rPr>
              <a:t>π</a:t>
            </a:r>
            <a:r>
              <a:rPr lang="en-US" altLang="ja-JP" baseline="-25000">
                <a:ea typeface="MS PGothic" pitchFamily="34" charset="-128"/>
              </a:rPr>
              <a:t>i</a:t>
            </a:r>
            <a:r>
              <a:rPr lang="en-US" altLang="ja-JP">
                <a:ea typeface="MS PGothic" pitchFamily="34" charset="-128"/>
              </a:rPr>
              <a:t> and the size of cluster </a:t>
            </a:r>
            <a:r>
              <a:rPr lang="el-GR" altLang="ja-JP">
                <a:ea typeface="MS PGothic" pitchFamily="34" charset="-128"/>
              </a:rPr>
              <a:t>ω</a:t>
            </a:r>
            <a:r>
              <a:rPr lang="en-US" altLang="ja-JP" baseline="-25000">
                <a:ea typeface="MS PGothic" pitchFamily="34" charset="-128"/>
              </a:rPr>
              <a:t>i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Biased because having </a:t>
            </a:r>
            <a:r>
              <a:rPr lang="en-US" altLang="zh-CN" i="1">
                <a:ea typeface="MS PGothic" pitchFamily="34" charset="-128"/>
              </a:rPr>
              <a:t>n</a:t>
            </a:r>
            <a:r>
              <a:rPr lang="en-US" altLang="zh-CN">
                <a:ea typeface="MS PGothic" pitchFamily="34" charset="-128"/>
              </a:rPr>
              <a:t> clusters maximizes purity</a:t>
            </a:r>
            <a:endParaRPr lang="en-US" altLang="zh-CN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MS PGothic" pitchFamily="34" charset="-128"/>
              </a:rPr>
              <a:t>Others are entropy of classes in clusters (or mutual information between classes and clusters)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62468" name="TextBox 4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Oval 2"/>
          <p:cNvSpPr/>
          <p:nvPr/>
        </p:nvSpPr>
        <p:spPr>
          <a:xfrm>
            <a:off x="920750" y="1638300"/>
            <a:ext cx="1943100" cy="19431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    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0" name="Oval 3"/>
          <p:cNvSpPr/>
          <p:nvPr/>
        </p:nvSpPr>
        <p:spPr>
          <a:xfrm>
            <a:off x="3540125" y="1638300"/>
            <a:ext cx="1943100" cy="19431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    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0000FF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0000FF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0000FF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</a:t>
            </a:r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1" name="Oval 4"/>
          <p:cNvSpPr/>
          <p:nvPr/>
        </p:nvSpPr>
        <p:spPr>
          <a:xfrm>
            <a:off x="6462713" y="1638300"/>
            <a:ext cx="1943100" cy="19431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    </a:t>
            </a:r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339966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</a:t>
            </a:r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</a:t>
            </a:r>
            <a:r>
              <a:rPr lang="en-US" altLang="zh-CN" sz="2800">
                <a:solidFill>
                  <a:srgbClr val="339966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</a:rPr>
              <a:t>       </a:t>
            </a:r>
            <a:r>
              <a:rPr lang="en-US" altLang="zh-CN" sz="2800">
                <a:solidFill>
                  <a:srgbClr val="FF0000"/>
                </a:solidFill>
                <a:latin typeface="Times New Roman" panose="02020503050405090304" pitchFamily="18" charset="0"/>
                <a:ea typeface="Arial Unicode MS" panose="020B0604020202020204" pitchFamily="34" charset="-128"/>
                <a:sym typeface="Symbol" pitchFamily="18" charset="2"/>
              </a:rPr>
              <a:t></a:t>
            </a:r>
            <a:endParaRPr lang="en-US" altLang="zh-CN" sz="280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2" name="Text Box 5"/>
          <p:cNvSpPr txBox="1"/>
          <p:nvPr/>
        </p:nvSpPr>
        <p:spPr>
          <a:xfrm>
            <a:off x="1002030" y="4024630"/>
            <a:ext cx="1435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3" name="Text Box 6"/>
          <p:cNvSpPr txBox="1"/>
          <p:nvPr/>
        </p:nvSpPr>
        <p:spPr>
          <a:xfrm>
            <a:off x="3887788" y="4024313"/>
            <a:ext cx="13303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II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4" name="Text Box 7"/>
          <p:cNvSpPr txBox="1"/>
          <p:nvPr/>
        </p:nvSpPr>
        <p:spPr>
          <a:xfrm>
            <a:off x="6934200" y="4024313"/>
            <a:ext cx="12604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III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5" name="Text Box 8"/>
          <p:cNvSpPr txBox="1"/>
          <p:nvPr/>
        </p:nvSpPr>
        <p:spPr>
          <a:xfrm>
            <a:off x="1295400" y="4665663"/>
            <a:ext cx="48228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I: Purity = 1/6 (max(5, 1, 0)) = 5/6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6" name="Rectangle 9"/>
          <p:cNvSpPr/>
          <p:nvPr/>
        </p:nvSpPr>
        <p:spPr>
          <a:xfrm>
            <a:off x="1295400" y="5432425"/>
            <a:ext cx="45593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II: Purity = 1/6 (max(1, 4, 1)) = 4/6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3497" name="Rectangle 10"/>
          <p:cNvSpPr/>
          <p:nvPr/>
        </p:nvSpPr>
        <p:spPr>
          <a:xfrm>
            <a:off x="1273175" y="6145213"/>
            <a:ext cx="464343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>
                <a:latin typeface="Times New Roman" panose="02020503050405090304" pitchFamily="18" charset="0"/>
                <a:ea typeface="Arial Unicode MS" panose="020B0604020202020204" pitchFamily="34" charset="-128"/>
              </a:rPr>
              <a:t>Cluster III: Purity = 1/5 (max(2, 0, 3)) = 3/5</a:t>
            </a:r>
            <a:endParaRPr lang="en-US" altLang="zh-CN" sz="2000">
              <a:latin typeface="Times New Roman" panose="0202050305040509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54283" name="Rectangle 1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Purity example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63499" name="TextBox 11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077200" cy="990600"/>
          </a:xfrm>
        </p:spPr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Rand Index measures between pair decisions.  Here RI = 0.68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>
            <p:ph type="tbl" idx="4294967295"/>
          </p:nvPr>
        </p:nvGraphicFramePr>
        <p:xfrm>
          <a:off x="685800" y="1752600"/>
          <a:ext cx="7772400" cy="4876800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Number of points</a:t>
                      </a:r>
                      <a:endParaRPr kumimoji="0" lang="en-US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Same Cluster in clustering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Different Clusters in clustering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Same class in ground truth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4600" b="0" i="0" u="none" strike="noStrike" cap="none" normalizeH="0" baseline="0">
                          <a:ln>
                            <a:noFill/>
                          </a:ln>
                          <a:solidFill>
                            <a:srgbClr val="00A000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20</a:t>
                      </a:r>
                      <a:endParaRPr kumimoji="0" lang="en-US" sz="4600" b="0" i="0" u="none" strike="noStrike" cap="none" normalizeH="0" baseline="0">
                        <a:ln>
                          <a:noFill/>
                        </a:ln>
                        <a:solidFill>
                          <a:srgbClr val="00A000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42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24</a:t>
                      </a:r>
                      <a:endParaRPr kumimoji="0" lang="en-US" sz="42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Different classes in ground truth</a:t>
                      </a: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4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20</a:t>
                      </a:r>
                      <a:endParaRPr kumimoji="0" lang="en-US" sz="4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4200" b="0" i="0" u="none" strike="noStrike" cap="none" normalizeH="0" baseline="0">
                          <a:ln>
                            <a:noFill/>
                          </a:ln>
                          <a:solidFill>
                            <a:srgbClr val="00A000"/>
                          </a:solidFill>
                          <a:effectLst/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72</a:t>
                      </a:r>
                      <a:endParaRPr kumimoji="0" lang="en-US" sz="4200" b="0" i="0" u="none" strike="noStrike" cap="none" normalizeH="0" baseline="0">
                        <a:ln>
                          <a:noFill/>
                        </a:ln>
                        <a:solidFill>
                          <a:srgbClr val="00A000"/>
                        </a:solidFill>
                        <a:effectLst/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532" name="Oval 21"/>
          <p:cNvSpPr/>
          <p:nvPr/>
        </p:nvSpPr>
        <p:spPr>
          <a:xfrm rot="2100000">
            <a:off x="3657600" y="4343400"/>
            <a:ext cx="4341813" cy="1295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zh-CN" sz="2400"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64533" name="TextBox 4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Rand index and Cluster F-measure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graphicFrame>
        <p:nvGraphicFramePr>
          <p:cNvPr id="65538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458788" y="3119438"/>
          <a:ext cx="4037012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1630025" imgH="6800850" progId="Equation.3">
                  <p:embed/>
                </p:oleObj>
              </mc:Choice>
              <mc:Fallback>
                <p:oleObj name="" r:id="rId1" imgW="11630025" imgH="680085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458788" y="3119438"/>
                        <a:ext cx="4037012" cy="23606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664075" y="3095625"/>
          <a:ext cx="4037013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630025" imgH="6800850" progId="Equation.3">
                  <p:embed/>
                </p:oleObj>
              </mc:Choice>
              <mc:Fallback>
                <p:oleObj name="" r:id="rId3" imgW="11630025" imgH="680085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4664075" y="3095625"/>
                        <a:ext cx="4037013" cy="23606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2057400" y="1004888"/>
          <a:ext cx="369252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1288375" imgH="6800850" progId="Equation.3">
                  <p:embed/>
                </p:oleObj>
              </mc:Choice>
              <mc:Fallback>
                <p:oleObj name="" r:id="rId5" imgW="21288375" imgH="680085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2057400" y="1004888"/>
                        <a:ext cx="3692525" cy="11795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 Box 6"/>
          <p:cNvSpPr txBox="1"/>
          <p:nvPr/>
        </p:nvSpPr>
        <p:spPr>
          <a:xfrm>
            <a:off x="688975" y="2571750"/>
            <a:ext cx="828833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>
                <a:solidFill>
                  <a:srgbClr val="A40508"/>
                </a:solidFill>
                <a:latin typeface="Lucida Sans" pitchFamily="34" charset="0"/>
                <a:ea typeface="Arial Unicode MS" panose="020B0604020202020204" pitchFamily="34" charset="-128"/>
              </a:rPr>
              <a:t>Compare with standard Precision and Recall:</a:t>
            </a:r>
            <a:endParaRPr lang="en-US" altLang="zh-CN" sz="2800">
              <a:solidFill>
                <a:srgbClr val="A40508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65542" name="Text Box 6"/>
          <p:cNvSpPr txBox="1"/>
          <p:nvPr/>
        </p:nvSpPr>
        <p:spPr>
          <a:xfrm>
            <a:off x="685800" y="5410200"/>
            <a:ext cx="8288338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>
                <a:solidFill>
                  <a:srgbClr val="A40508"/>
                </a:solidFill>
                <a:latin typeface="Lucida Sans" pitchFamily="34" charset="0"/>
                <a:ea typeface="Arial Unicode MS" panose="020B0604020202020204" pitchFamily="34" charset="-128"/>
              </a:rPr>
              <a:t>People also define and use a cluster F-measure, which is probably a better measure.</a:t>
            </a:r>
            <a:endParaRPr lang="en-US" altLang="zh-CN" sz="2800">
              <a:solidFill>
                <a:srgbClr val="A40508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  <p:sp>
        <p:nvSpPr>
          <p:cNvPr id="65543" name="TextBox 7"/>
          <p:cNvSpPr txBox="1"/>
          <p:nvPr/>
        </p:nvSpPr>
        <p:spPr>
          <a:xfrm>
            <a:off x="7620000" y="0"/>
            <a:ext cx="110172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16.3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Final word and resources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6656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2500">
                <a:ea typeface="MS PGothic" pitchFamily="34" charset="-128"/>
              </a:rPr>
              <a:t>In clustering, clusters are inferred from the data without human input (unsupervised learning)</a:t>
            </a:r>
            <a:endParaRPr lang="en-US" altLang="zh-CN" sz="2500">
              <a:ea typeface="MS PGothic" pitchFamily="34" charset="-128"/>
            </a:endParaRPr>
          </a:p>
          <a:p>
            <a:pPr eaLnBrk="1" hangingPunct="1"/>
            <a:r>
              <a:rPr lang="en-US" altLang="zh-CN" sz="2500">
                <a:ea typeface="MS PGothic" pitchFamily="34" charset="-128"/>
              </a:rPr>
              <a:t>However, in practice, it’s a bit less clear: there are many ways of influencing the outcome of clustering: number of clusters, similarity measure, representation of documents, . . .</a:t>
            </a:r>
            <a:endParaRPr lang="en-US" altLang="zh-CN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9"/>
          <a:stretch>
            <a:fillRect/>
          </a:stretch>
        </p:blipFill>
        <p:spPr>
          <a:xfrm>
            <a:off x="0" y="857251"/>
            <a:ext cx="9144000" cy="25146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03" y="4828227"/>
            <a:ext cx="1317415" cy="281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36668" y="3091372"/>
            <a:ext cx="2662167" cy="644978"/>
          </a:xfrm>
          <a:prstGeom prst="rect">
            <a:avLst/>
          </a:prstGeom>
          <a:solidFill>
            <a:srgbClr val="0005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itle 1"/>
          <p:cNvSpPr txBox="1"/>
          <p:nvPr/>
        </p:nvSpPr>
        <p:spPr>
          <a:xfrm>
            <a:off x="2386013" y="2981068"/>
            <a:ext cx="4371975" cy="826889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cap="all" dirty="0">
                <a:solidFill>
                  <a:schemeClr val="bg1"/>
                </a:solidFill>
                <a:latin typeface="Calibri"/>
                <a:cs typeface="Calibri"/>
              </a:rPr>
              <a:t>THANK YOU</a:t>
            </a:r>
            <a:endParaRPr lang="en-US" sz="3375" b="1" cap="all" spc="169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Subtitle 2"/>
          <p:cNvSpPr txBox="1"/>
          <p:nvPr/>
        </p:nvSpPr>
        <p:spPr>
          <a:xfrm>
            <a:off x="3382214" y="4221340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1350" b="1" cap="all" dirty="0">
                <a:solidFill>
                  <a:srgbClr val="000044"/>
                </a:solidFill>
                <a:cs typeface="DIN-Regular"/>
              </a:rPr>
              <a:t>Visit us</a:t>
            </a:r>
            <a:endParaRPr lang="en-US" sz="1350" b="1" cap="all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18" y="4071386"/>
            <a:ext cx="553997" cy="55399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439931" y="4112103"/>
            <a:ext cx="162000" cy="3645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Subtitle 2"/>
          <p:cNvSpPr txBox="1"/>
          <p:nvPr/>
        </p:nvSpPr>
        <p:spPr>
          <a:xfrm>
            <a:off x="5740582" y="4217258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1350" b="1" cap="all" dirty="0">
                <a:solidFill>
                  <a:srgbClr val="000044"/>
                </a:solidFill>
                <a:cs typeface="DIN-Regular"/>
              </a:rPr>
              <a:t>FOLLOW us</a:t>
            </a:r>
            <a:endParaRPr lang="en-US" sz="1350" b="1" cap="all" dirty="0">
              <a:solidFill>
                <a:srgbClr val="000044"/>
              </a:solidFill>
              <a:cs typeface="DIN-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8299" y="4112103"/>
            <a:ext cx="162000" cy="3645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6" name="Group 35"/>
          <p:cNvGrpSpPr/>
          <p:nvPr/>
        </p:nvGrpSpPr>
        <p:grpSpPr>
          <a:xfrm>
            <a:off x="5162170" y="4071389"/>
            <a:ext cx="583358" cy="548171"/>
            <a:chOff x="7496912" y="3906329"/>
            <a:chExt cx="1093174" cy="102723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8" b="75832"/>
            <a:stretch>
              <a:fillRect/>
            </a:stretch>
          </p:blipFill>
          <p:spPr>
            <a:xfrm>
              <a:off x="7496912" y="3906329"/>
              <a:ext cx="1093174" cy="53149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22" t="-22" r="27371" b="76543"/>
            <a:stretch>
              <a:fillRect/>
            </a:stretch>
          </p:blipFill>
          <p:spPr>
            <a:xfrm>
              <a:off x="7505704" y="4441198"/>
              <a:ext cx="518747" cy="4923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6" t="23779" r="51266" b="51483"/>
            <a:stretch>
              <a:fillRect/>
            </a:stretch>
          </p:blipFill>
          <p:spPr>
            <a:xfrm>
              <a:off x="8078919" y="4414820"/>
              <a:ext cx="509954" cy="518746"/>
            </a:xfrm>
            <a:prstGeom prst="rect">
              <a:avLst/>
            </a:prstGeom>
          </p:spPr>
        </p:pic>
      </p:grpSp>
      <p:sp>
        <p:nvSpPr>
          <p:cNvPr id="41" name="Subtitle 2"/>
          <p:cNvSpPr txBox="1"/>
          <p:nvPr/>
        </p:nvSpPr>
        <p:spPr>
          <a:xfrm>
            <a:off x="3385250" y="4405649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675" b="1" cap="all" dirty="0">
                <a:solidFill>
                  <a:srgbClr val="FFFF00"/>
                </a:solidFill>
                <a:cs typeface="DIN-Regular"/>
                <a:hlinkClick r:id="rId5"/>
              </a:rPr>
              <a:t>www.xjtlu.edu.cn</a:t>
            </a:r>
            <a:endParaRPr lang="en-US" sz="620" b="1" cap="all" dirty="0">
              <a:solidFill>
                <a:srgbClr val="FFFF00"/>
              </a:solidFill>
              <a:cs typeface="DIN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9"/>
    </mc:Choice>
    <mc:Fallback>
      <p:transition spd="slow" advTm="160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A data set with clear cluster structure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6248400" y="2438400"/>
            <a:ext cx="2209800" cy="4191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2400">
                <a:ea typeface="MS PGothic" pitchFamily="34" charset="-128"/>
              </a:rPr>
              <a:t>How would you design an algorithm for finding the three clusters in this case?</a:t>
            </a:r>
            <a:endParaRPr lang="en-US" altLang="zh-CN" sz="2400">
              <a:ea typeface="MS PGothic" pitchFamily="34" charset="-128"/>
            </a:endParaRP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00200"/>
            <a:ext cx="5610225" cy="505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TextBox 4"/>
          <p:cNvSpPr txBox="1"/>
          <p:nvPr/>
        </p:nvSpPr>
        <p:spPr>
          <a:xfrm>
            <a:off x="7620000" y="-33337"/>
            <a:ext cx="84455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Ch. 16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Applications of clustering in NLP</a:t>
            </a:r>
            <a:endParaRPr kumimoji="0" lang="en-US" altLang="zh-CN" sz="32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43475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sz="2000">
                <a:ea typeface="MS PGothic" pitchFamily="34" charset="-128"/>
              </a:rPr>
              <a:t>Sentiment analysis</a:t>
            </a:r>
            <a:endParaRPr lang="en-US" altLang="zh-CN" sz="2000">
              <a:ea typeface="MS PGothic" pitchFamily="34" charset="-128"/>
            </a:endParaRPr>
          </a:p>
          <a:p>
            <a:pPr lvl="1" eaLnBrk="1" hangingPunct="1"/>
            <a:r>
              <a:rPr lang="en-US" altLang="zh-CN" sz="1800">
                <a:ea typeface="MS PGothic" pitchFamily="34" charset="-128"/>
              </a:rPr>
              <a:t>The grouping of customer reviews or social media posts based on their sentiment (positive, negative, neutral) allows for a quick understanding of overall sentiment towards a product or service.</a:t>
            </a:r>
            <a:endParaRPr lang="en-US" altLang="zh-CN" sz="1800">
              <a:ea typeface="MS PGothic" pitchFamily="34" charset="-128"/>
            </a:endParaRPr>
          </a:p>
          <a:p>
            <a:pPr eaLnBrk="1" hangingPunct="1"/>
            <a:r>
              <a:rPr lang="en-US" altLang="zh-CN" sz="2000">
                <a:ea typeface="MS PGothic" pitchFamily="34" charset="-128"/>
              </a:rPr>
              <a:t>Synonym identification</a:t>
            </a:r>
            <a:endParaRPr lang="en-US" altLang="zh-CN" sz="2000">
              <a:ea typeface="MS PGothic" pitchFamily="34" charset="-128"/>
            </a:endParaRPr>
          </a:p>
          <a:p>
            <a:pPr lvl="1" eaLnBrk="1" hangingPunct="1"/>
            <a:r>
              <a:rPr lang="en-US" altLang="zh-CN" sz="1800">
                <a:ea typeface="MS PGothic" pitchFamily="34" charset="-128"/>
              </a:rPr>
              <a:t>Clustering similar words based on their contextual usage can help identify synonyms, improving the accuracy of language models and search results.</a:t>
            </a:r>
            <a:endParaRPr lang="en-US" altLang="zh-CN" sz="1800">
              <a:ea typeface="MS PGothic" pitchFamily="34" charset="-128"/>
            </a:endParaRPr>
          </a:p>
          <a:p>
            <a:pPr eaLnBrk="1" hangingPunct="1"/>
            <a:r>
              <a:rPr lang="en-US" altLang="zh-CN" sz="2000">
                <a:ea typeface="MS PGothic" pitchFamily="34" charset="-128"/>
              </a:rPr>
              <a:t>Language modeling</a:t>
            </a:r>
            <a:endParaRPr lang="en-US" altLang="zh-CN" sz="2000">
              <a:ea typeface="MS PGothic" pitchFamily="34" charset="-128"/>
            </a:endParaRPr>
          </a:p>
          <a:p>
            <a:pPr lvl="1" eaLnBrk="1" hangingPunct="1"/>
            <a:r>
              <a:rPr lang="en-US" altLang="zh-CN" sz="1800">
                <a:ea typeface="MS PGothic" pitchFamily="34" charset="-128"/>
              </a:rPr>
              <a:t>Grouping words or phrases that commonly co-occur in text can inform language models, improving their ability to predict the next word or phrase in a sentence.</a:t>
            </a:r>
            <a:endParaRPr lang="en-US" altLang="zh-CN" sz="1800">
              <a:ea typeface="MS PGothic" pitchFamily="34" charset="-128"/>
            </a:endParaRPr>
          </a:p>
          <a:p>
            <a:pPr eaLnBrk="1" hangingPunct="1"/>
            <a:r>
              <a:rPr lang="en-US" altLang="zh-CN" sz="2000">
                <a:ea typeface="MS PGothic" pitchFamily="34" charset="-128"/>
              </a:rPr>
              <a:t>Text summarization</a:t>
            </a:r>
            <a:endParaRPr lang="en-US" altLang="zh-CN" sz="2000">
              <a:ea typeface="MS PGothic" pitchFamily="34" charset="-128"/>
            </a:endParaRPr>
          </a:p>
          <a:p>
            <a:pPr lvl="1" eaLnBrk="1" hangingPunct="1"/>
            <a:r>
              <a:rPr lang="en-US" altLang="zh-CN" sz="1800">
                <a:ea typeface="MS PGothic" pitchFamily="34" charset="-128"/>
              </a:rPr>
              <a:t>Grouping sentences based on their topic can help identify the main points of a document, facilitating the creation of concise summaries.</a:t>
            </a:r>
            <a:endParaRPr lang="en-US" altLang="zh-CN" sz="1800">
              <a:ea typeface="MS PGothic" pitchFamily="34" charset="-128"/>
            </a:endParaRPr>
          </a:p>
          <a:p>
            <a:pPr lvl="0" eaLnBrk="1" hangingPunct="1"/>
            <a:r>
              <a:rPr lang="en-US" altLang="zh-CN" sz="2055">
                <a:ea typeface="MS PGothic" pitchFamily="34" charset="-128"/>
              </a:rPr>
              <a:t>Error detection</a:t>
            </a:r>
            <a:endParaRPr lang="en-US" altLang="zh-CN" sz="2055">
              <a:ea typeface="MS PGothic" pitchFamily="34" charset="-128"/>
            </a:endParaRPr>
          </a:p>
          <a:p>
            <a:pPr lvl="1" eaLnBrk="1" hangingPunct="1"/>
            <a:r>
              <a:rPr lang="en-US" altLang="zh-CN" sz="1795">
                <a:ea typeface="MS PGothic" pitchFamily="34" charset="-128"/>
              </a:rPr>
              <a:t>Clustering of words or phrases that are misspelled or incorrectly used can help identify errors in text, improving the quality of written content.</a:t>
            </a:r>
            <a:endParaRPr lang="en-US" altLang="zh-CN" sz="1795">
              <a:ea typeface="MS PGothic" pitchFamily="34" charset="-128"/>
            </a:endParaRPr>
          </a:p>
        </p:txBody>
      </p:sp>
      <p:sp>
        <p:nvSpPr>
          <p:cNvPr id="20483" name="TextBox 4"/>
          <p:cNvSpPr txBox="1"/>
          <p:nvPr/>
        </p:nvSpPr>
        <p:spPr>
          <a:xfrm>
            <a:off x="7620000" y="-33337"/>
            <a:ext cx="11017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16.1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1505" name="AutoShape 2"/>
          <p:cNvCxnSpPr>
            <a:stCxn id="21524" idx="2"/>
            <a:endCxn id="21520" idx="0"/>
          </p:cNvCxnSpPr>
          <p:nvPr/>
        </p:nvCxnSpPr>
        <p:spPr>
          <a:xfrm>
            <a:off x="4740275" y="3095625"/>
            <a:ext cx="539750" cy="14144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47675" y="304800"/>
            <a:ext cx="8331200" cy="72072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Yahoo! Hierarchy </a:t>
            </a:r>
            <a:r>
              <a:rPr kumimoji="0" lang="en-US" altLang="zh-CN" sz="2400" b="0" i="1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isn’t </a:t>
            </a:r>
            <a:r>
              <a:rPr kumimoji="0" lang="en-US" altLang="zh-CN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clustering but </a:t>
            </a:r>
            <a:r>
              <a:rPr kumimoji="0" lang="en-US" altLang="zh-CN" sz="2400" b="0" i="1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is </a:t>
            </a:r>
            <a:r>
              <a:rPr kumimoji="0" lang="en-US" altLang="zh-CN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the kind of output you want from clustering</a:t>
            </a:r>
            <a:endParaRPr kumimoji="0" lang="en-US" altLang="zh-CN" sz="24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sp>
        <p:nvSpPr>
          <p:cNvPr id="21507" name="Text Box 4"/>
          <p:cNvSpPr txBox="1"/>
          <p:nvPr/>
        </p:nvSpPr>
        <p:spPr>
          <a:xfrm>
            <a:off x="228600" y="3795713"/>
            <a:ext cx="6794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dairy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08" name="Text Box 5"/>
          <p:cNvSpPr txBox="1"/>
          <p:nvPr/>
        </p:nvSpPr>
        <p:spPr>
          <a:xfrm>
            <a:off x="990600" y="4024313"/>
            <a:ext cx="7429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crops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09" name="Text Box 6"/>
          <p:cNvSpPr txBox="1"/>
          <p:nvPr/>
        </p:nvSpPr>
        <p:spPr>
          <a:xfrm>
            <a:off x="1314450" y="4343400"/>
            <a:ext cx="1200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agronomy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0" name="Text Box 7"/>
          <p:cNvSpPr txBox="1"/>
          <p:nvPr/>
        </p:nvSpPr>
        <p:spPr>
          <a:xfrm>
            <a:off x="311150" y="4419600"/>
            <a:ext cx="946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forestry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1" name="Text Box 8"/>
          <p:cNvSpPr txBox="1"/>
          <p:nvPr/>
        </p:nvSpPr>
        <p:spPr>
          <a:xfrm>
            <a:off x="4552950" y="16002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2" name="Text Box 9"/>
          <p:cNvSpPr txBox="1"/>
          <p:nvPr/>
        </p:nvSpPr>
        <p:spPr>
          <a:xfrm>
            <a:off x="5645150" y="3948113"/>
            <a:ext cx="4000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AI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3" name="Text Box 10"/>
          <p:cNvSpPr txBox="1"/>
          <p:nvPr/>
        </p:nvSpPr>
        <p:spPr>
          <a:xfrm>
            <a:off x="5905500" y="4329113"/>
            <a:ext cx="5778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HCI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4" name="Text Box 11"/>
          <p:cNvSpPr txBox="1"/>
          <p:nvPr/>
        </p:nvSpPr>
        <p:spPr>
          <a:xfrm>
            <a:off x="7461250" y="4024313"/>
            <a:ext cx="6286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craft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5" name="Text Box 12"/>
          <p:cNvSpPr txBox="1"/>
          <p:nvPr/>
        </p:nvSpPr>
        <p:spPr>
          <a:xfrm>
            <a:off x="7689850" y="4329113"/>
            <a:ext cx="1073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missions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6" name="Rectangle 13"/>
          <p:cNvSpPr/>
          <p:nvPr/>
        </p:nvSpPr>
        <p:spPr>
          <a:xfrm>
            <a:off x="2368550" y="3948113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botany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7" name="Rectangle 14"/>
          <p:cNvSpPr/>
          <p:nvPr/>
        </p:nvSpPr>
        <p:spPr>
          <a:xfrm>
            <a:off x="2914650" y="4405313"/>
            <a:ext cx="10985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evolution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8" name="Rectangle 15"/>
          <p:cNvSpPr/>
          <p:nvPr/>
        </p:nvSpPr>
        <p:spPr>
          <a:xfrm>
            <a:off x="3435350" y="3948113"/>
            <a:ext cx="5270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cell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19" name="Text Box 16"/>
          <p:cNvSpPr txBox="1"/>
          <p:nvPr/>
        </p:nvSpPr>
        <p:spPr>
          <a:xfrm>
            <a:off x="3962400" y="4205288"/>
            <a:ext cx="1301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magnetism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0" name="Text Box 17"/>
          <p:cNvSpPr txBox="1"/>
          <p:nvPr/>
        </p:nvSpPr>
        <p:spPr>
          <a:xfrm>
            <a:off x="4768850" y="4510088"/>
            <a:ext cx="1022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relativity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1" name="Text Box 18"/>
          <p:cNvSpPr txBox="1"/>
          <p:nvPr/>
        </p:nvSpPr>
        <p:spPr>
          <a:xfrm>
            <a:off x="6324600" y="3948113"/>
            <a:ext cx="9842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courses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2" name="Text Box 19"/>
          <p:cNvSpPr txBox="1"/>
          <p:nvPr/>
        </p:nvSpPr>
        <p:spPr>
          <a:xfrm>
            <a:off x="685800" y="2728913"/>
            <a:ext cx="12509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agriculture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3" name="Rectangle 20"/>
          <p:cNvSpPr/>
          <p:nvPr/>
        </p:nvSpPr>
        <p:spPr>
          <a:xfrm>
            <a:off x="2749550" y="2728913"/>
            <a:ext cx="9080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biology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4" name="Text Box 21"/>
          <p:cNvSpPr txBox="1"/>
          <p:nvPr/>
        </p:nvSpPr>
        <p:spPr>
          <a:xfrm>
            <a:off x="4267200" y="2728913"/>
            <a:ext cx="946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physics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5" name="Text Box 22"/>
          <p:cNvSpPr txBox="1"/>
          <p:nvPr/>
        </p:nvSpPr>
        <p:spPr>
          <a:xfrm>
            <a:off x="5949950" y="2728913"/>
            <a:ext cx="5016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CS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26" name="Text Box 23"/>
          <p:cNvSpPr txBox="1"/>
          <p:nvPr/>
        </p:nvSpPr>
        <p:spPr>
          <a:xfrm>
            <a:off x="7473950" y="2728913"/>
            <a:ext cx="793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Arial" panose="020B0604020202090204" pitchFamily="34" charset="0"/>
                <a:ea typeface="Arial Unicode MS" panose="020B0604020202020204" pitchFamily="34" charset="-128"/>
              </a:rPr>
              <a:t>space</a:t>
            </a:r>
            <a:endParaRPr lang="en-US" altLang="zh-CN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cxnSp>
        <p:nvCxnSpPr>
          <p:cNvPr id="21527" name="AutoShape 24"/>
          <p:cNvCxnSpPr>
            <a:stCxn id="21511" idx="3"/>
            <a:endCxn id="21522" idx="0"/>
          </p:cNvCxnSpPr>
          <p:nvPr/>
        </p:nvCxnSpPr>
        <p:spPr>
          <a:xfrm flipH="1">
            <a:off x="1311275" y="1784350"/>
            <a:ext cx="3425825" cy="9445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28" name="AutoShape 25"/>
          <p:cNvCxnSpPr>
            <a:stCxn id="21511" idx="3"/>
            <a:endCxn id="21523" idx="0"/>
          </p:cNvCxnSpPr>
          <p:nvPr/>
        </p:nvCxnSpPr>
        <p:spPr>
          <a:xfrm flipH="1">
            <a:off x="3203575" y="1784350"/>
            <a:ext cx="1533525" cy="9445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29" name="AutoShape 26"/>
          <p:cNvCxnSpPr>
            <a:stCxn id="21511" idx="3"/>
            <a:endCxn id="21524" idx="0"/>
          </p:cNvCxnSpPr>
          <p:nvPr/>
        </p:nvCxnSpPr>
        <p:spPr>
          <a:xfrm>
            <a:off x="4737100" y="1784350"/>
            <a:ext cx="3175" cy="9445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0" name="AutoShape 27"/>
          <p:cNvCxnSpPr>
            <a:stCxn id="21511" idx="3"/>
            <a:endCxn id="21525" idx="0"/>
          </p:cNvCxnSpPr>
          <p:nvPr/>
        </p:nvCxnSpPr>
        <p:spPr>
          <a:xfrm>
            <a:off x="4737100" y="1784350"/>
            <a:ext cx="1463675" cy="9445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1" name="AutoShape 28"/>
          <p:cNvCxnSpPr>
            <a:stCxn id="21511" idx="3"/>
            <a:endCxn id="21526" idx="0"/>
          </p:cNvCxnSpPr>
          <p:nvPr/>
        </p:nvCxnSpPr>
        <p:spPr>
          <a:xfrm>
            <a:off x="4737100" y="1784350"/>
            <a:ext cx="3133725" cy="9445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2" name="AutoShape 29"/>
          <p:cNvCxnSpPr>
            <a:stCxn id="21522" idx="2"/>
            <a:endCxn id="21507" idx="0"/>
          </p:cNvCxnSpPr>
          <p:nvPr/>
        </p:nvCxnSpPr>
        <p:spPr>
          <a:xfrm flipH="1">
            <a:off x="568325" y="3095625"/>
            <a:ext cx="742950" cy="7000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3" name="AutoShape 30"/>
          <p:cNvCxnSpPr>
            <a:stCxn id="21523" idx="2"/>
            <a:endCxn id="21516" idx="0"/>
          </p:cNvCxnSpPr>
          <p:nvPr/>
        </p:nvCxnSpPr>
        <p:spPr>
          <a:xfrm flipH="1">
            <a:off x="2803525" y="3095625"/>
            <a:ext cx="400050" cy="852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4" name="AutoShape 31"/>
          <p:cNvCxnSpPr>
            <a:stCxn id="21523" idx="2"/>
            <a:endCxn id="21518" idx="0"/>
          </p:cNvCxnSpPr>
          <p:nvPr/>
        </p:nvCxnSpPr>
        <p:spPr>
          <a:xfrm>
            <a:off x="3203575" y="3095625"/>
            <a:ext cx="495300" cy="852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5" name="AutoShape 32"/>
          <p:cNvCxnSpPr>
            <a:stCxn id="21524" idx="2"/>
            <a:endCxn id="21519" idx="0"/>
          </p:cNvCxnSpPr>
          <p:nvPr/>
        </p:nvCxnSpPr>
        <p:spPr>
          <a:xfrm flipH="1">
            <a:off x="4613275" y="3095625"/>
            <a:ext cx="127000" cy="11096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6" name="AutoShape 33"/>
          <p:cNvCxnSpPr>
            <a:stCxn id="21525" idx="2"/>
            <a:endCxn id="21512" idx="0"/>
          </p:cNvCxnSpPr>
          <p:nvPr/>
        </p:nvCxnSpPr>
        <p:spPr>
          <a:xfrm flipH="1">
            <a:off x="5845175" y="3095625"/>
            <a:ext cx="355600" cy="852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7" name="AutoShape 34"/>
          <p:cNvCxnSpPr>
            <a:stCxn id="21525" idx="2"/>
            <a:endCxn id="21521" idx="0"/>
          </p:cNvCxnSpPr>
          <p:nvPr/>
        </p:nvCxnSpPr>
        <p:spPr>
          <a:xfrm>
            <a:off x="6200775" y="3095625"/>
            <a:ext cx="615950" cy="852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8" name="AutoShape 35"/>
          <p:cNvCxnSpPr>
            <a:stCxn id="21526" idx="2"/>
            <a:endCxn id="21514" idx="0"/>
          </p:cNvCxnSpPr>
          <p:nvPr/>
        </p:nvCxnSpPr>
        <p:spPr>
          <a:xfrm flipH="1">
            <a:off x="7775575" y="3095625"/>
            <a:ext cx="95250" cy="9286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39" name="AutoShape 36"/>
          <p:cNvCxnSpPr>
            <a:stCxn id="21526" idx="2"/>
            <a:endCxn id="21515" idx="0"/>
          </p:cNvCxnSpPr>
          <p:nvPr/>
        </p:nvCxnSpPr>
        <p:spPr>
          <a:xfrm>
            <a:off x="7870825" y="3095625"/>
            <a:ext cx="355600" cy="1233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40" name="AutoShape 37"/>
          <p:cNvCxnSpPr>
            <a:stCxn id="21525" idx="2"/>
            <a:endCxn id="21513" idx="0"/>
          </p:cNvCxnSpPr>
          <p:nvPr/>
        </p:nvCxnSpPr>
        <p:spPr>
          <a:xfrm flipH="1">
            <a:off x="6194425" y="3095625"/>
            <a:ext cx="6350" cy="12334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41" name="AutoShape 38"/>
          <p:cNvCxnSpPr>
            <a:stCxn id="21523" idx="2"/>
            <a:endCxn id="21517" idx="0"/>
          </p:cNvCxnSpPr>
          <p:nvPr/>
        </p:nvCxnSpPr>
        <p:spPr>
          <a:xfrm>
            <a:off x="3203575" y="3095625"/>
            <a:ext cx="260350" cy="13096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42" name="AutoShape 39"/>
          <p:cNvCxnSpPr>
            <a:stCxn id="21522" idx="2"/>
            <a:endCxn id="21508" idx="0"/>
          </p:cNvCxnSpPr>
          <p:nvPr/>
        </p:nvCxnSpPr>
        <p:spPr>
          <a:xfrm>
            <a:off x="1311275" y="3095625"/>
            <a:ext cx="50800" cy="9286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43" name="AutoShape 40"/>
          <p:cNvCxnSpPr>
            <a:stCxn id="21522" idx="2"/>
            <a:endCxn id="21510" idx="0"/>
          </p:cNvCxnSpPr>
          <p:nvPr/>
        </p:nvCxnSpPr>
        <p:spPr>
          <a:xfrm flipH="1">
            <a:off x="784225" y="3095625"/>
            <a:ext cx="527050" cy="13239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544" name="AutoShape 41"/>
          <p:cNvCxnSpPr>
            <a:stCxn id="21522" idx="2"/>
            <a:endCxn id="21509" idx="0"/>
          </p:cNvCxnSpPr>
          <p:nvPr/>
        </p:nvCxnSpPr>
        <p:spPr>
          <a:xfrm>
            <a:off x="1311275" y="3095625"/>
            <a:ext cx="603250" cy="12477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1545" name="Text Box 43"/>
          <p:cNvSpPr txBox="1"/>
          <p:nvPr/>
        </p:nvSpPr>
        <p:spPr>
          <a:xfrm>
            <a:off x="5111750" y="342900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...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46" name="Text Box 44"/>
          <p:cNvSpPr txBox="1"/>
          <p:nvPr/>
        </p:nvSpPr>
        <p:spPr>
          <a:xfrm>
            <a:off x="6781800" y="335280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...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47" name="Text Box 45"/>
          <p:cNvSpPr txBox="1"/>
          <p:nvPr/>
        </p:nvSpPr>
        <p:spPr>
          <a:xfrm>
            <a:off x="8077200" y="335280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...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48" name="Text Box 46"/>
          <p:cNvSpPr txBox="1"/>
          <p:nvPr/>
        </p:nvSpPr>
        <p:spPr>
          <a:xfrm>
            <a:off x="6858000" y="1981200"/>
            <a:ext cx="882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… (30)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49" name="Text Box 47"/>
          <p:cNvSpPr txBox="1"/>
          <p:nvPr/>
        </p:nvSpPr>
        <p:spPr>
          <a:xfrm>
            <a:off x="228600" y="1544638"/>
            <a:ext cx="30511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>
                <a:latin typeface="Courier New" panose="02070409020205090404" pitchFamily="49" charset="0"/>
                <a:ea typeface="Arial Unicode MS" panose="020B0604020202020204" pitchFamily="34" charset="-128"/>
              </a:rPr>
              <a:t>www.yahoo.com/Science</a:t>
            </a:r>
            <a:endParaRPr lang="en-US" altLang="zh-CN">
              <a:latin typeface="Courier New" panose="02070409020205090404" pitchFamily="49" charset="0"/>
              <a:ea typeface="Arial Unicode MS" panose="020B0604020202020204" pitchFamily="34" charset="-128"/>
            </a:endParaRPr>
          </a:p>
        </p:txBody>
      </p:sp>
      <p:sp>
        <p:nvSpPr>
          <p:cNvPr id="21550" name="Text Box 48"/>
          <p:cNvSpPr txBox="1"/>
          <p:nvPr/>
        </p:nvSpPr>
        <p:spPr>
          <a:xfrm>
            <a:off x="1524000" y="327660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...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21551" name="Text Box 49"/>
          <p:cNvSpPr txBox="1"/>
          <p:nvPr/>
        </p:nvSpPr>
        <p:spPr>
          <a:xfrm>
            <a:off x="3505200" y="327660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>
                <a:latin typeface="Arial" panose="020B0604020202090204" pitchFamily="34" charset="0"/>
                <a:ea typeface="Arial Unicode MS" panose="020B0604020202020204" pitchFamily="34" charset="-128"/>
              </a:rPr>
              <a:t>...</a:t>
            </a:r>
            <a:endParaRPr lang="en-US" altLang="zh-CN" b="1">
              <a:latin typeface="Arial" panose="020B0604020202090204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Google News: automatic clustering gives an effective news presentation metaphor</a:t>
            </a:r>
            <a:endParaRPr kumimoji="0" lang="en-US" altLang="zh-CN" sz="24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pic>
        <p:nvPicPr>
          <p:cNvPr id="23554" name="Picture 2"/>
          <p:cNvPicPr>
            <a:picLocks noChangeAspect="1"/>
          </p:cNvPicPr>
          <p:nvPr/>
        </p:nvPicPr>
        <p:blipFill>
          <a:blip r:embed="rId1"/>
          <a:srcRect l="3450" t="2626" r="3960" b="6149"/>
          <a:stretch>
            <a:fillRect/>
          </a:stretch>
        </p:blipFill>
        <p:spPr>
          <a:xfrm>
            <a:off x="1309688" y="1295400"/>
            <a:ext cx="6626225" cy="5041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E" altLang="zh-CN" sz="36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Scatter/Gather: </a:t>
            </a:r>
            <a:r>
              <a:rPr kumimoji="0" lang="en-IE" altLang="zh-CN" sz="24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MS PGothic" pitchFamily="34" charset="-128"/>
                <a:cs typeface="+mj-cs"/>
              </a:rPr>
              <a:t>Cutting, Karger, and Pedersen</a:t>
            </a:r>
            <a:endParaRPr kumimoji="0" lang="en-US" altLang="zh-CN" sz="36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MS PGothic" pitchFamily="34" charset="-128"/>
              <a:cs typeface="+mj-cs"/>
            </a:endParaRPr>
          </a:p>
        </p:txBody>
      </p:sp>
      <p:pic>
        <p:nvPicPr>
          <p:cNvPr id="24578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62000" y="1143000"/>
            <a:ext cx="7518400" cy="5633720"/>
          </a:xfrm>
        </p:spPr>
      </p:pic>
      <p:sp>
        <p:nvSpPr>
          <p:cNvPr id="24579" name="TextBox 4"/>
          <p:cNvSpPr txBox="1"/>
          <p:nvPr/>
        </p:nvSpPr>
        <p:spPr>
          <a:xfrm>
            <a:off x="7620000" y="-33337"/>
            <a:ext cx="11017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1600">
                <a:solidFill>
                  <a:srgbClr val="FBFCFF"/>
                </a:solidFill>
                <a:latin typeface="Lucida Sans" pitchFamily="34" charset="0"/>
                <a:ea typeface="Arial Unicode MS" panose="020B0604020202020204" pitchFamily="34" charset="-128"/>
              </a:rPr>
              <a:t>Sec. 16.1</a:t>
            </a:r>
            <a:endParaRPr lang="en-US" altLang="zh-CN" sz="1600">
              <a:solidFill>
                <a:srgbClr val="FBFCFF"/>
              </a:solidFill>
              <a:latin typeface="Lucida Sans" pitchFamily="34" charset="0"/>
              <a:ea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0</Template>
  <TotalTime>0</TotalTime>
  <Words>12695</Words>
  <Application>WPS 表格</Application>
  <PresentationFormat>ȫʾ(4:3)</PresentationFormat>
  <Paragraphs>568</Paragraphs>
  <Slides>49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49</vt:i4>
      </vt:variant>
    </vt:vector>
  </HeadingPairs>
  <TitlesOfParts>
    <vt:vector size="87" baseType="lpstr">
      <vt:lpstr>Arial</vt:lpstr>
      <vt:lpstr>宋体</vt:lpstr>
      <vt:lpstr>Wingdings</vt:lpstr>
      <vt:lpstr>Calibri</vt:lpstr>
      <vt:lpstr>Helvetica Neue</vt:lpstr>
      <vt:lpstr>汉仪书宋二KW</vt:lpstr>
      <vt:lpstr>Times New Roman</vt:lpstr>
      <vt:lpstr>Times New Roman Regular</vt:lpstr>
      <vt:lpstr>Arial</vt:lpstr>
      <vt:lpstr>Lucida Sans</vt:lpstr>
      <vt:lpstr>苹方-简</vt:lpstr>
      <vt:lpstr>Arial Unicode MS</vt:lpstr>
      <vt:lpstr>MS PGothic</vt:lpstr>
      <vt:lpstr>冬青黑体简体中文</vt:lpstr>
      <vt:lpstr>Tahoma</vt:lpstr>
      <vt:lpstr>DIN-Regular</vt:lpstr>
      <vt:lpstr>Arial Unicode MS</vt:lpstr>
      <vt:lpstr>Courier New</vt:lpstr>
      <vt:lpstr>微软雅黑</vt:lpstr>
      <vt:lpstr>汉仪旗黑</vt:lpstr>
      <vt:lpstr>宋体</vt:lpstr>
      <vt:lpstr>Thonburi</vt:lpstr>
      <vt:lpstr>Symbol</vt:lpstr>
      <vt:lpstr>Kingsoft Sign</vt:lpstr>
      <vt:lpstr>Calibri</vt:lpstr>
      <vt:lpstr>Default Theme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Clustering: Information Retrieval and Web Search</vt:lpstr>
      <vt:lpstr>Today’s Topic: Clustering</vt:lpstr>
      <vt:lpstr>Text Clustering Stages</vt:lpstr>
      <vt:lpstr>What is clustering?</vt:lpstr>
      <vt:lpstr>A data set with clear cluster structure</vt:lpstr>
      <vt:lpstr>Applications of clustering in NLP</vt:lpstr>
      <vt:lpstr>Yahoo! Hierarchy isn’t clustering but is the kind of output you want from clustering</vt:lpstr>
      <vt:lpstr>Google News: automatic clustering gives an effective news presentation metaphor</vt:lpstr>
      <vt:lpstr>Scatter/Gather: Cutting, Karger, and Pedersen</vt:lpstr>
      <vt:lpstr>Issues for clustering</vt:lpstr>
      <vt:lpstr>Notion of similarity/distance</vt:lpstr>
      <vt:lpstr>Clustering Algorithms</vt:lpstr>
      <vt:lpstr>Classification of clustering techniques</vt:lpstr>
      <vt:lpstr>PowerPoint 演示文稿</vt:lpstr>
      <vt:lpstr>Hard vs. soft clustering</vt:lpstr>
      <vt:lpstr>Partitioning Algorithms</vt:lpstr>
      <vt:lpstr>K-Means</vt:lpstr>
      <vt:lpstr>K-Means Algorithm</vt:lpstr>
      <vt:lpstr>K Means Example (K=2)</vt:lpstr>
      <vt:lpstr>Termination conditions</vt:lpstr>
      <vt:lpstr>Convergence</vt:lpstr>
      <vt:lpstr>Convergence of K-Means</vt:lpstr>
      <vt:lpstr>Convergence of K-Means</vt:lpstr>
      <vt:lpstr>Time Complexity</vt:lpstr>
      <vt:lpstr>Seed Choice</vt:lpstr>
      <vt:lpstr>K-means issues, variations, etc.</vt:lpstr>
      <vt:lpstr>How Many Clusters?</vt:lpstr>
      <vt:lpstr>K not specified in advance</vt:lpstr>
      <vt:lpstr>K not specified in advance</vt:lpstr>
      <vt:lpstr>Penalize lots of clusters</vt:lpstr>
      <vt:lpstr>Hierarchical Clustering</vt:lpstr>
      <vt:lpstr>Dendrogram: Hierarchical Clustering</vt:lpstr>
      <vt:lpstr>Hierarchical Agglomerative Clustering (HAC)</vt:lpstr>
      <vt:lpstr>Closest pair of clusters</vt:lpstr>
      <vt:lpstr>Single Link Agglomerative Clustering</vt:lpstr>
      <vt:lpstr>Single Link Example</vt:lpstr>
      <vt:lpstr>Complete Link</vt:lpstr>
      <vt:lpstr>Complete Link Example</vt:lpstr>
      <vt:lpstr>Computational Complexity</vt:lpstr>
      <vt:lpstr>Group Average</vt:lpstr>
      <vt:lpstr>Computing Group Average Similarity</vt:lpstr>
      <vt:lpstr>What Is A Good Clustering?</vt:lpstr>
      <vt:lpstr>External criteria for clustering quality</vt:lpstr>
      <vt:lpstr>External Evaluation of Cluster Quality</vt:lpstr>
      <vt:lpstr>Purity example</vt:lpstr>
      <vt:lpstr>Rand Index measures between pair decisions.  Here RI = 0.68</vt:lpstr>
      <vt:lpstr>Rand index and Cluster F-measure</vt:lpstr>
      <vt:lpstr>Final word and resources</vt:lpstr>
      <vt:lpstr>PowerPoint 演示文稿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Christopher Manning</dc:creator>
  <cp:lastModifiedBy>华康</cp:lastModifiedBy>
  <cp:revision>385</cp:revision>
  <cp:lastPrinted>2024-10-07T01:31:00Z</cp:lastPrinted>
  <dcterms:created xsi:type="dcterms:W3CDTF">2024-10-07T01:31:00Z</dcterms:created>
  <dcterms:modified xsi:type="dcterms:W3CDTF">2024-10-07T01:31:00Z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E510167F6CD168F8E86DF566EAEFA531_43</vt:lpwstr>
  </property>
  <property fmtid="{D5CDD505-2E9C-101B-9397-08002B2CF9AE}" pid="3" name="KSOProductBuildVer">
    <vt:lpwstr>2052-6.7.1.8828</vt:lpwstr>
  </property>
</Properties>
</file>